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C_BB01C614.xml" ContentType="application/vnd.ms-powerpoint.comments+xml"/>
  <Override PartName="/ppt/comments/modernComment_11A_39F0EB7E.xml" ContentType="application/vnd.ms-powerpoint.comments+xml"/>
  <Override PartName="/ppt/comments/modernComment_11B_368B8F7F.xml" ContentType="application/vnd.ms-powerpoint.comments+xml"/>
  <Override PartName="/ppt/comments/modernComment_11C_5024BEEC.xml" ContentType="application/vnd.ms-powerpoint.comments+xml"/>
  <Override PartName="/ppt/comments/modernComment_11D_CBEA1EB2.xml" ContentType="application/vnd.ms-powerpoint.comments+xml"/>
  <Override PartName="/ppt/comments/modernComment_11F_D7E05481.xml" ContentType="application/vnd.ms-powerpoint.comments+xml"/>
  <Override PartName="/ppt/comments/modernComment_120_845BC591.xml" ContentType="application/vnd.ms-powerpoint.comments+xml"/>
  <Override PartName="/ppt/comments/modernComment_121_597151A2.xml" ContentType="application/vnd.ms-powerpoint.comments+xml"/>
  <Override PartName="/ppt/comments/modernComment_122_3F47653F.xml" ContentType="application/vnd.ms-powerpoint.comments+xml"/>
  <Override PartName="/ppt/comments/modernComment_123_F24C4E20.xml" ContentType="application/vnd.ms-powerpoint.comments+xml"/>
  <Override PartName="/ppt/comments/modernComment_124_B4EF1875.xml" ContentType="application/vnd.ms-powerpoint.comments+xml"/>
  <Override PartName="/ppt/comments/modernComment_125_C9C4F46E.xml" ContentType="application/vnd.ms-powerpoint.comments+xml"/>
  <Override PartName="/ppt/comments/modernComment_126_7F7793E9.xml" ContentType="application/vnd.ms-powerpoint.comments+xml"/>
  <Override PartName="/ppt/comments/modernComment_127_DA221C84.xml" ContentType="application/vnd.ms-powerpoint.comments+xml"/>
  <Override PartName="/ppt/comments/modernComment_128_6E070EB8.xml" ContentType="application/vnd.ms-powerpoint.comments+xml"/>
  <Override PartName="/ppt/comments/modernComment_129_F43E6FFE.xml" ContentType="application/vnd.ms-powerpoint.comments+xml"/>
  <Override PartName="/ppt/comments/modernComment_12A_427B6588.xml" ContentType="application/vnd.ms-powerpoint.comments+xml"/>
  <Override PartName="/ppt/comments/modernComment_10D_F0D91F30.xml" ContentType="application/vnd.ms-powerpoint.comments+xml"/>
  <Override PartName="/ppt/comments/modernComment_114_5F0E90E9.xml" ContentType="application/vnd.ms-powerpoint.comments+xml"/>
  <Override PartName="/ppt/comments/modernComment_115_EE33C8AC.xml" ContentType="application/vnd.ms-powerpoint.comments+xml"/>
  <Override PartName="/ppt/comments/modernComment_116_A9C642A2.xml" ContentType="application/vnd.ms-powerpoint.comments+xml"/>
  <Override PartName="/ppt/comments/modernComment_117_2D94DEFB.xml" ContentType="application/vnd.ms-powerpoint.comments+xml"/>
  <Override PartName="/ppt/comments/modernComment_118_2876DDC1.xml" ContentType="application/vnd.ms-powerpoint.comments+xml"/>
  <Override PartName="/ppt/comments/modernComment_119_D0321075.xml" ContentType="application/vnd.ms-powerpoint.comments+xml"/>
  <Override PartName="/ppt/comments/modernComment_10E_381BAD0E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59" r:id="rId6"/>
    <p:sldId id="257" r:id="rId7"/>
    <p:sldId id="272" r:id="rId8"/>
    <p:sldId id="266" r:id="rId9"/>
    <p:sldId id="260" r:id="rId10"/>
    <p:sldId id="268" r:id="rId11"/>
    <p:sldId id="282" r:id="rId12"/>
    <p:sldId id="283" r:id="rId13"/>
    <p:sldId id="284" r:id="rId14"/>
    <p:sldId id="285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61" r:id="rId28"/>
    <p:sldId id="269" r:id="rId29"/>
    <p:sldId id="276" r:id="rId30"/>
    <p:sldId id="277" r:id="rId31"/>
    <p:sldId id="278" r:id="rId32"/>
    <p:sldId id="279" r:id="rId33"/>
    <p:sldId id="280" r:id="rId34"/>
    <p:sldId id="281" r:id="rId35"/>
    <p:sldId id="270" r:id="rId36"/>
    <p:sldId id="265" r:id="rId37"/>
    <p:sldId id="275" r:id="rId3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4791077-F0D5-0959-408E-E29F5B8A19B8}" name="Mia Weid 32671" initials="MW3" userId="S::Weid.Mia.32671@fosbosin.onmicrosoft.com::b318d9d5-1d1d-41c8-b10c-0eb349b5961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8/10/relationships/authors" Target="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omments/modernComment_10C_BB01C61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7379561-FB06-4DD7-AF6C-57F57C2D6DCC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37455636" sldId="268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29197E93-9397-455F-BB5F-0920F5B31BAE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37455636" sldId="268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15062F02-FF18-4414-9FD8-FEBEE122D357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37455636" sldId="268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B14F0813-4191-41E2-8C68-843A99414AD4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37455636" sldId="268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8342F0C6-83DF-4A5F-9467-0513032DD197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CF3193E9-03BC-4D13-9C4B-CCF9989469B2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37455636" sldId="268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657F9439-4E81-4D50-8CF0-D210F48741C2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37455636" sldId="268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2D143594-9662-4B5F-BB13-B8EBA2D5290C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37455636" sldId="268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387FF3C9-A4D4-4282-AE2E-C07936821289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37455636" sldId="268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FB1CB47A-B27D-44FE-8953-4C5C355A84B7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37455636" sldId="268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0D_F0D91F3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D744417-EC10-4D14-996F-E0A47CEB4FEF}" authorId="{44791077-F0D5-0959-408E-E29F5B8A19B8}" created="2023-02-10T14:02:36.84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040761136" sldId="269"/>
      <ac:spMk id="5" creationId="{E8D14914-4228-27E2-338A-1CAD7507C9EF}"/>
      <ac:txMk cp="29" len="1">
        <ac:context len="62" hash="454998562"/>
      </ac:txMk>
    </ac:txMkLst>
    <p188:pos x="3688301" y="378479"/>
    <p188:replyLst>
      <p188:reply id="{53E80E89-0B7F-4B20-A8C0-3003545C3331}" authorId="{44791077-F0D5-0959-408E-E29F5B8A19B8}" created="2023-02-10T14:04:23.639">
        <p188:txBody>
          <a:bodyPr/>
          <a:lstStyle/>
          <a:p>
            <a:r>
              <a:rPr lang="de-DE"/>
              <a:t>Für mich: Position gefestigt Vorbild und übergeordnete Funktion rolle als Präsident</a:t>
            </a:r>
          </a:p>
        </p188:txBody>
      </p188:reply>
    </p188:replyLst>
    <p188:txBody>
      <a:bodyPr/>
      <a:lstStyle/>
      <a:p>
        <a:r>
          <a:rPr lang="de-DE"/>
          <a:t>Ich verspreche… 1 …. Bei Machtmotiv einen Hacken</a:t>
        </a:r>
      </a:p>
    </p188:txBody>
  </p188:cm>
  <p188:cm id="{CDA3403B-AD0F-4558-889F-6DB2427EAFA3}" authorId="{44791077-F0D5-0959-408E-E29F5B8A19B8}" created="2023-02-10T15:00:13.63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40761136" sldId="269"/>
      <ac:spMk id="23" creationId="{16448C57-B489-B325-1D83-69D75ADF813F}"/>
    </ac:deMkLst>
    <p188:replyLst>
      <p188:reply id="{251DE873-F964-439D-BDE5-E9473BD321BD}" authorId="{44791077-F0D5-0959-408E-E29F5B8A19B8}" created="2023-02-10T15:01:42.723">
        <p188:txBody>
          <a:bodyPr/>
          <a:lstStyle/>
          <a:p>
            <a:r>
              <a:rPr lang="de-DE"/>
              <a:t>Für mich: Willenstärke offensiv und selbstbewusst
Im gegenzug bittet er um Mithilfe --&gt; Bindung</a:t>
            </a:r>
          </a:p>
        </p188:txBody>
      </p188:reply>
    </p188:replyLst>
    <p188:txBody>
      <a:bodyPr/>
      <a:lstStyle/>
      <a:p>
        <a:r>
          <a:rPr lang="de-DE"/>
          <a:t>Wir werden 1… Bei machtmotiv</a:t>
        </a:r>
      </a:p>
    </p188:txBody>
  </p188:cm>
  <p188:cm id="{A0D6AA5A-B66E-4E73-BAA8-28B40D2741EF}" authorId="{44791077-F0D5-0959-408E-E29F5B8A19B8}" created="2023-02-10T15:07:19.02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040761136" sldId="269"/>
      <ac:spMk id="24" creationId="{DA39AC5A-ED48-DD40-FBF9-C4AEA5F0DE3F}"/>
      <ac:txMk cp="0" len="15">
        <ac:context len="16" hash="3785807653"/>
      </ac:txMk>
    </ac:txMkLst>
    <p188:pos x="2102532" y="190169"/>
    <p188:replyLst>
      <p188:reply id="{C5DA56EA-F047-4127-A262-AEC873E41E97}" authorId="{44791077-F0D5-0959-408E-E29F5B8A19B8}" created="2023-02-10T15:08:59.245">
        <p188:txBody>
          <a:bodyPr/>
          <a:lstStyle/>
          <a:p>
            <a:r>
              <a:rPr lang="de-DE"/>
              <a:t>Für mich: Anfang… immer wenn er die zuhörer anspricht immer mit wir</a:t>
            </a:r>
          </a:p>
        </p188:txBody>
      </p188:reply>
      <p188:reply id="{32D34744-58DE-44F7-9651-028CC7F03B54}" authorId="{44791077-F0D5-0959-408E-E29F5B8A19B8}" created="2023-02-10T15:09:47.676">
        <p188:txBody>
          <a:bodyPr/>
          <a:lstStyle/>
          <a:p>
            <a:r>
              <a:rPr lang="de-DE"/>
              <a:t>Ist auf einer ebene mit den Zuhörern gleiche Ebene mit dem volk.. Nahbar und echt</a:t>
            </a:r>
          </a:p>
        </p188:txBody>
      </p188:reply>
    </p188:replyLst>
    <p188:txBody>
      <a:bodyPr/>
      <a:lstStyle/>
      <a:p>
        <a:r>
          <a:rPr lang="de-DE"/>
          <a:t>Hallo chicago 2… Bindung</a:t>
        </a:r>
      </a:p>
    </p188:txBody>
  </p188:cm>
  <p188:cm id="{25C5F8D6-C704-4405-A802-C6B4BB3250E8}" authorId="{44791077-F0D5-0959-408E-E29F5B8A19B8}" created="2023-02-10T15:12:09.00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40761136" sldId="269"/>
      <ac:spMk id="25" creationId="{16B60553-2BAF-B329-A170-0B9DB70BD2B2}"/>
    </ac:deMkLst>
    <p188:replyLst>
      <p188:reply id="{2A12B0B3-C136-4256-A9E6-B471E6EDC3E7}" authorId="{44791077-F0D5-0959-408E-E29F5B8A19B8}" created="2023-02-10T15:15:20.171">
        <p188:txBody>
          <a:bodyPr/>
          <a:lstStyle/>
          <a:p>
            <a:r>
              <a:rPr lang="de-DE"/>
              <a:t>Für mich: das Leistungsmotiv zeichnet sich bei Barack Obama hauptsächlich durch lob anerkennung und positive zukunftsausblicke aus </a:t>
            </a:r>
          </a:p>
        </p188:txBody>
      </p188:reply>
      <p188:reply id="{90F1039C-0E6E-4968-B3F6-60F809529E67}" authorId="{44791077-F0D5-0959-408E-E29F5B8A19B8}" created="2023-02-10T15:18:07.645">
        <p188:txBody>
          <a:bodyPr/>
          <a:lstStyle/>
          <a:p>
            <a:r>
              <a:rPr lang="de-DE"/>
              <a:t>Es gibt noch so viel zu tun</a:t>
            </a:r>
          </a:p>
        </p188:txBody>
      </p188:reply>
    </p188:replyLst>
    <p188:txBody>
      <a:bodyPr/>
      <a:lstStyle/>
      <a:p>
        <a:r>
          <a:rPr lang="de-DE"/>
          <a:t>Ihre stimme .. 3 Leistung </a:t>
        </a:r>
      </a:p>
    </p188:txBody>
  </p188:cm>
  <p188:cm id="{24690274-9BE1-4E5C-942B-295B9DB5558C}" authorId="{44791077-F0D5-0959-408E-E29F5B8A19B8}" created="2023-02-10T15:29:49.55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40761136" sldId="269"/>
      <ac:grpSpMk id="4" creationId="{FE37B1F8-BF0C-EE00-28DC-F116AAE7D4B4}"/>
    </ac:deMkLst>
    <p188:replyLst>
      <p188:reply id="{2F5F25CF-1FD5-49D2-80FD-F99031245C21}" authorId="{44791077-F0D5-0959-408E-E29F5B8A19B8}" created="2023-02-10T15:30:47.449">
        <p188:txBody>
          <a:bodyPr/>
          <a:lstStyle/>
          <a:p>
            <a:r>
              <a:rPr lang="de-DE"/>
              <a:t>Sicherheitsbedürfnis: Bündiserneuerung und handlungsbedarf bei arbeitsplätzen</a:t>
            </a:r>
          </a:p>
        </p188:txBody>
      </p188:reply>
      <p188:reply id="{0427B848-E671-4A14-80FB-77505F3F53EB}" authorId="{44791077-F0D5-0959-408E-E29F5B8A19B8}" created="2023-02-10T15:31:33.985">
        <p188:txBody>
          <a:bodyPr/>
          <a:lstStyle/>
          <a:p>
            <a:r>
              <a:rPr lang="de-DE"/>
              <a:t>Selbstverwirklichung: american dream </a:t>
            </a:r>
          </a:p>
        </p188:txBody>
      </p188:reply>
    </p188:replyLst>
    <p188:txBody>
      <a:bodyPr/>
      <a:lstStyle/>
      <a:p>
        <a:r>
          <a:rPr lang="de-DE"/>
          <a:t>Individualbedürnis: geschichtlicher hintergrund  neues kapitel und nationalstolz</a:t>
        </a:r>
      </a:p>
    </p188:txBody>
  </p188:cm>
  <p188:cm id="{6821798B-CE70-4372-8D4A-394201822E46}" authorId="{44791077-F0D5-0959-408E-E29F5B8A19B8}" created="2023-02-10T15:38:59.11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40761136" sldId="269"/>
      <ac:spMk id="9" creationId="{55D0E8A2-405F-5C3F-CA4F-17BD5D951EDD}"/>
    </ac:deMkLst>
    <p188:replyLst>
      <p188:reply id="{D6D607F5-BAA7-4B97-B31E-32A8A2FB792D}" authorId="{44791077-F0D5-0959-408E-E29F5B8A19B8}" created="2023-02-10T15:41:01.635">
        <p188:txBody>
          <a:bodyPr/>
          <a:lstStyle/>
          <a:p>
            <a:r>
              <a:rPr lang="de-DE"/>
              <a:t>Emotionen…. Auf knopfdruck erscheinen lassen und dann wieder verblassen… ganz automatisch</a:t>
            </a:r>
          </a:p>
        </p188:txBody>
      </p188:reply>
    </p188:replyLst>
    <p188:txBody>
      <a:bodyPr/>
      <a:lstStyle/>
      <a:p>
        <a:r>
          <a:rPr lang="de-DE"/>
          <a:t>Geschichtliche aufzählung über ….. Starker drang gegen diese Gefühle vorzugehen </a:t>
        </a:r>
      </a:p>
    </p188:txBody>
  </p188:cm>
</p188:cmLst>
</file>

<file path=ppt/comments/modernComment_10E_381BAD0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1936B74-B127-43A3-8BFF-22B28841ABAB}" authorId="{44791077-F0D5-0959-408E-E29F5B8A19B8}" created="2023-02-10T16:03:45.43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41337870" sldId="270"/>
      <ac:spMk id="5" creationId="{4F5EADFB-74B9-9A8C-D00B-B5938416DAC6}"/>
    </ac:deMkLst>
    <p188:txBody>
      <a:bodyPr/>
      <a:lstStyle/>
      <a:p>
        <a:r>
          <a:rPr lang="de-DE"/>
          <a:t>Zukunftsausblick: Motivation wird in Zukunft weiterhin nach diesen Prinzipen funktionieren.. Dabei ist nicht ausgeschlossen das noch weitere Motive oder Bedürfnisse hinzukommen die zum thema technoligischer Fortschritt …
Motivation passt sich an die Intelligenz der Menschen an, die wird auch in der Zukunft mit Motiven Bedrüfnissen und Emotionen arbeiten.</a:t>
        </a:r>
      </a:p>
    </p188:txBody>
  </p188:cm>
</p188:cmLst>
</file>

<file path=ppt/comments/modernComment_114_5F0E90E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AE6C1AC-6957-4B98-BC87-DF1CA90AE523}" authorId="{44791077-F0D5-0959-408E-E29F5B8A19B8}" created="2023-02-10T14:02:36.84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594790121" sldId="276"/>
      <ac:spMk id="5" creationId="{E8D14914-4228-27E2-338A-1CAD7507C9EF}"/>
      <ac:txMk cp="29" len="1">
        <ac:context len="62" hash="454998562"/>
      </ac:txMk>
    </ac:txMkLst>
    <p188:pos x="3688301" y="378479"/>
    <p188:replyLst>
      <p188:reply id="{53E80E89-0B7F-4B20-A8C0-3003545C3331}" authorId="{44791077-F0D5-0959-408E-E29F5B8A19B8}" created="2023-02-10T14:04:23.639">
        <p188:txBody>
          <a:bodyPr/>
          <a:lstStyle/>
          <a:p>
            <a:r>
              <a:rPr lang="de-DE"/>
              <a:t>Für mich: Position gefestigt Vorbild und übergeordnete Funktion rolle als Präsident</a:t>
            </a:r>
          </a:p>
        </p188:txBody>
      </p188:reply>
    </p188:replyLst>
    <p188:txBody>
      <a:bodyPr/>
      <a:lstStyle/>
      <a:p>
        <a:r>
          <a:rPr lang="de-DE"/>
          <a:t>Ich verspreche… 1 …. Bei Machtmotiv einen Hacken</a:t>
        </a:r>
      </a:p>
    </p188:txBody>
  </p188:cm>
  <p188:cm id="{921363F9-44F0-407C-BBBE-1AA1D1A4678F}" authorId="{44791077-F0D5-0959-408E-E29F5B8A19B8}" created="2023-02-10T15:00:13.63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94790121" sldId="276"/>
      <ac:spMk id="23" creationId="{16448C57-B489-B325-1D83-69D75ADF813F}"/>
    </ac:deMkLst>
    <p188:replyLst>
      <p188:reply id="{251DE873-F964-439D-BDE5-E9473BD321BD}" authorId="{44791077-F0D5-0959-408E-E29F5B8A19B8}" created="2023-02-10T15:01:42.723">
        <p188:txBody>
          <a:bodyPr/>
          <a:lstStyle/>
          <a:p>
            <a:r>
              <a:rPr lang="de-DE"/>
              <a:t>Für mich: Willenstärke offensiv und selbstbewusst
Im gegenzug bittet er um Mithilfe --&gt; Bindung</a:t>
            </a:r>
          </a:p>
        </p188:txBody>
      </p188:reply>
    </p188:replyLst>
    <p188:txBody>
      <a:bodyPr/>
      <a:lstStyle/>
      <a:p>
        <a:r>
          <a:rPr lang="de-DE"/>
          <a:t>Wir werden 1… Bei machtmotiv</a:t>
        </a:r>
      </a:p>
    </p188:txBody>
  </p188:cm>
  <p188:cm id="{DF834F0D-78D5-41BD-83B4-F03655813356}" authorId="{44791077-F0D5-0959-408E-E29F5B8A19B8}" created="2023-02-10T15:07:19.02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594790121" sldId="276"/>
      <ac:spMk id="24" creationId="{DA39AC5A-ED48-DD40-FBF9-C4AEA5F0DE3F}"/>
      <ac:txMk cp="0" len="15">
        <ac:context len="16" hash="3785807653"/>
      </ac:txMk>
    </ac:txMkLst>
    <p188:pos x="2102532" y="190169"/>
    <p188:replyLst>
      <p188:reply id="{C5DA56EA-F047-4127-A262-AEC873E41E97}" authorId="{44791077-F0D5-0959-408E-E29F5B8A19B8}" created="2023-02-10T15:08:59.245">
        <p188:txBody>
          <a:bodyPr/>
          <a:lstStyle/>
          <a:p>
            <a:r>
              <a:rPr lang="de-DE"/>
              <a:t>Für mich: Anfang… immer wenn er die zuhörer anspricht immer mit wir</a:t>
            </a:r>
          </a:p>
        </p188:txBody>
      </p188:reply>
      <p188:reply id="{32D34744-58DE-44F7-9651-028CC7F03B54}" authorId="{44791077-F0D5-0959-408E-E29F5B8A19B8}" created="2023-02-10T15:09:47.676">
        <p188:txBody>
          <a:bodyPr/>
          <a:lstStyle/>
          <a:p>
            <a:r>
              <a:rPr lang="de-DE"/>
              <a:t>Ist auf einer ebene mit den Zuhörern gleiche Ebene mit dem volk.. Nahbar und echt</a:t>
            </a:r>
          </a:p>
        </p188:txBody>
      </p188:reply>
    </p188:replyLst>
    <p188:txBody>
      <a:bodyPr/>
      <a:lstStyle/>
      <a:p>
        <a:r>
          <a:rPr lang="de-DE"/>
          <a:t>Hallo chicago 2… Bindung</a:t>
        </a:r>
      </a:p>
    </p188:txBody>
  </p188:cm>
  <p188:cm id="{69C3CB76-0CED-4076-A38F-C221591342A9}" authorId="{44791077-F0D5-0959-408E-E29F5B8A19B8}" created="2023-02-10T15:12:09.00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94790121" sldId="276"/>
      <ac:spMk id="25" creationId="{16B60553-2BAF-B329-A170-0B9DB70BD2B2}"/>
    </ac:deMkLst>
    <p188:replyLst>
      <p188:reply id="{2A12B0B3-C136-4256-A9E6-B471E6EDC3E7}" authorId="{44791077-F0D5-0959-408E-E29F5B8A19B8}" created="2023-02-10T15:15:20.171">
        <p188:txBody>
          <a:bodyPr/>
          <a:lstStyle/>
          <a:p>
            <a:r>
              <a:rPr lang="de-DE"/>
              <a:t>Für mich: das Leistungsmotiv zeichnet sich bei Barack Obama hauptsächlich durch lob anerkennung und positive zukunftsausblicke aus </a:t>
            </a:r>
          </a:p>
        </p188:txBody>
      </p188:reply>
      <p188:reply id="{90F1039C-0E6E-4968-B3F6-60F809529E67}" authorId="{44791077-F0D5-0959-408E-E29F5B8A19B8}" created="2023-02-10T15:18:07.645">
        <p188:txBody>
          <a:bodyPr/>
          <a:lstStyle/>
          <a:p>
            <a:r>
              <a:rPr lang="de-DE"/>
              <a:t>Es gibt noch so viel zu tun</a:t>
            </a:r>
          </a:p>
        </p188:txBody>
      </p188:reply>
    </p188:replyLst>
    <p188:txBody>
      <a:bodyPr/>
      <a:lstStyle/>
      <a:p>
        <a:r>
          <a:rPr lang="de-DE"/>
          <a:t>Ihre stimme .. 3 Leistung </a:t>
        </a:r>
      </a:p>
    </p188:txBody>
  </p188:cm>
  <p188:cm id="{0E449C09-E549-4BC5-B805-606DE615D40F}" authorId="{44791077-F0D5-0959-408E-E29F5B8A19B8}" created="2023-02-10T15:29:49.55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94790121" sldId="276"/>
      <ac:grpSpMk id="4" creationId="{FE37B1F8-BF0C-EE00-28DC-F116AAE7D4B4}"/>
    </ac:deMkLst>
    <p188:replyLst>
      <p188:reply id="{2F5F25CF-1FD5-49D2-80FD-F99031245C21}" authorId="{44791077-F0D5-0959-408E-E29F5B8A19B8}" created="2023-02-10T15:30:47.449">
        <p188:txBody>
          <a:bodyPr/>
          <a:lstStyle/>
          <a:p>
            <a:r>
              <a:rPr lang="de-DE"/>
              <a:t>Sicherheitsbedürfnis: Bündiserneuerung und handlungsbedarf bei arbeitsplätzen</a:t>
            </a:r>
          </a:p>
        </p188:txBody>
      </p188:reply>
      <p188:reply id="{0427B848-E671-4A14-80FB-77505F3F53EB}" authorId="{44791077-F0D5-0959-408E-E29F5B8A19B8}" created="2023-02-10T15:31:33.985">
        <p188:txBody>
          <a:bodyPr/>
          <a:lstStyle/>
          <a:p>
            <a:r>
              <a:rPr lang="de-DE"/>
              <a:t>Selbstverwirklichung: american dream </a:t>
            </a:r>
          </a:p>
        </p188:txBody>
      </p188:reply>
    </p188:replyLst>
    <p188:txBody>
      <a:bodyPr/>
      <a:lstStyle/>
      <a:p>
        <a:r>
          <a:rPr lang="de-DE"/>
          <a:t>Individualbedürnis: geschichtlicher hintergrund  neues kapitel und nationalstolz</a:t>
        </a:r>
      </a:p>
    </p188:txBody>
  </p188:cm>
  <p188:cm id="{E6EBA98C-B29E-4263-B786-1481030B4E86}" authorId="{44791077-F0D5-0959-408E-E29F5B8A19B8}" created="2023-02-10T15:38:59.11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94790121" sldId="276"/>
      <ac:spMk id="9" creationId="{55D0E8A2-405F-5C3F-CA4F-17BD5D951EDD}"/>
    </ac:deMkLst>
    <p188:replyLst>
      <p188:reply id="{D6D607F5-BAA7-4B97-B31E-32A8A2FB792D}" authorId="{44791077-F0D5-0959-408E-E29F5B8A19B8}" created="2023-02-10T15:41:01.635">
        <p188:txBody>
          <a:bodyPr/>
          <a:lstStyle/>
          <a:p>
            <a:r>
              <a:rPr lang="de-DE"/>
              <a:t>Emotionen…. Auf knopfdruck erscheinen lassen und dann wieder verblassen… ganz automatisch</a:t>
            </a:r>
          </a:p>
        </p188:txBody>
      </p188:reply>
    </p188:replyLst>
    <p188:txBody>
      <a:bodyPr/>
      <a:lstStyle/>
      <a:p>
        <a:r>
          <a:rPr lang="de-DE"/>
          <a:t>Geschichtliche aufzählung über ….. Starker drang gegen diese Gefühle vorzugehen </a:t>
        </a:r>
      </a:p>
    </p188:txBody>
  </p188:cm>
</p188:cmLst>
</file>

<file path=ppt/comments/modernComment_115_EE33C8A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AEF6C52-D28C-4386-A8E7-7A2403F2FC67}" authorId="{44791077-F0D5-0959-408E-E29F5B8A19B8}" created="2023-02-10T14:02:36.84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996371116" sldId="277"/>
      <ac:spMk id="5" creationId="{E8D14914-4228-27E2-338A-1CAD7507C9EF}"/>
      <ac:txMk cp="29" len="1">
        <ac:context len="62" hash="454998562"/>
      </ac:txMk>
    </ac:txMkLst>
    <p188:pos x="3688301" y="378479"/>
    <p188:replyLst>
      <p188:reply id="{53E80E89-0B7F-4B20-A8C0-3003545C3331}" authorId="{44791077-F0D5-0959-408E-E29F5B8A19B8}" created="2023-02-10T14:04:23.639">
        <p188:txBody>
          <a:bodyPr/>
          <a:lstStyle/>
          <a:p>
            <a:r>
              <a:rPr lang="de-DE"/>
              <a:t>Für mich: Position gefestigt Vorbild und übergeordnete Funktion rolle als Präsident</a:t>
            </a:r>
          </a:p>
        </p188:txBody>
      </p188:reply>
    </p188:replyLst>
    <p188:txBody>
      <a:bodyPr/>
      <a:lstStyle/>
      <a:p>
        <a:r>
          <a:rPr lang="de-DE"/>
          <a:t>Ich verspreche… 1 …. Bei Machtmotiv einen Hacken</a:t>
        </a:r>
      </a:p>
    </p188:txBody>
  </p188:cm>
  <p188:cm id="{7BCBDFC3-3DF6-46FF-9DB1-1D514D882FA8}" authorId="{44791077-F0D5-0959-408E-E29F5B8A19B8}" created="2023-02-10T15:00:13.63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996371116" sldId="277"/>
      <ac:spMk id="23" creationId="{16448C57-B489-B325-1D83-69D75ADF813F}"/>
    </ac:deMkLst>
    <p188:replyLst>
      <p188:reply id="{251DE873-F964-439D-BDE5-E9473BD321BD}" authorId="{44791077-F0D5-0959-408E-E29F5B8A19B8}" created="2023-02-10T15:01:42.723">
        <p188:txBody>
          <a:bodyPr/>
          <a:lstStyle/>
          <a:p>
            <a:r>
              <a:rPr lang="de-DE"/>
              <a:t>Für mich: Willenstärke offensiv und selbstbewusst
Im gegenzug bittet er um Mithilfe --&gt; Bindung</a:t>
            </a:r>
          </a:p>
        </p188:txBody>
      </p188:reply>
    </p188:replyLst>
    <p188:txBody>
      <a:bodyPr/>
      <a:lstStyle/>
      <a:p>
        <a:r>
          <a:rPr lang="de-DE"/>
          <a:t>Wir werden 1… Bei machtmotiv</a:t>
        </a:r>
      </a:p>
    </p188:txBody>
  </p188:cm>
  <p188:cm id="{53DCED2F-0830-42EF-AD20-7913C6BC91E9}" authorId="{44791077-F0D5-0959-408E-E29F5B8A19B8}" created="2023-02-10T15:07:19.02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996371116" sldId="277"/>
      <ac:spMk id="24" creationId="{DA39AC5A-ED48-DD40-FBF9-C4AEA5F0DE3F}"/>
      <ac:txMk cp="0" len="15">
        <ac:context len="16" hash="3785807653"/>
      </ac:txMk>
    </ac:txMkLst>
    <p188:pos x="2102532" y="190169"/>
    <p188:replyLst>
      <p188:reply id="{C5DA56EA-F047-4127-A262-AEC873E41E97}" authorId="{44791077-F0D5-0959-408E-E29F5B8A19B8}" created="2023-02-10T15:08:59.245">
        <p188:txBody>
          <a:bodyPr/>
          <a:lstStyle/>
          <a:p>
            <a:r>
              <a:rPr lang="de-DE"/>
              <a:t>Für mich: Anfang… immer wenn er die zuhörer anspricht immer mit wir</a:t>
            </a:r>
          </a:p>
        </p188:txBody>
      </p188:reply>
      <p188:reply id="{32D34744-58DE-44F7-9651-028CC7F03B54}" authorId="{44791077-F0D5-0959-408E-E29F5B8A19B8}" created="2023-02-10T15:09:47.676">
        <p188:txBody>
          <a:bodyPr/>
          <a:lstStyle/>
          <a:p>
            <a:r>
              <a:rPr lang="de-DE"/>
              <a:t>Ist auf einer ebene mit den Zuhörern gleiche Ebene mit dem volk.. Nahbar und echt</a:t>
            </a:r>
          </a:p>
        </p188:txBody>
      </p188:reply>
    </p188:replyLst>
    <p188:txBody>
      <a:bodyPr/>
      <a:lstStyle/>
      <a:p>
        <a:r>
          <a:rPr lang="de-DE"/>
          <a:t>Hallo chicago 2… Bindung</a:t>
        </a:r>
      </a:p>
    </p188:txBody>
  </p188:cm>
  <p188:cm id="{5FA40A47-AF95-4D3D-8C72-882E0737EBE0}" authorId="{44791077-F0D5-0959-408E-E29F5B8A19B8}" created="2023-02-10T15:12:09.00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996371116" sldId="277"/>
      <ac:spMk id="25" creationId="{16B60553-2BAF-B329-A170-0B9DB70BD2B2}"/>
    </ac:deMkLst>
    <p188:replyLst>
      <p188:reply id="{2A12B0B3-C136-4256-A9E6-B471E6EDC3E7}" authorId="{44791077-F0D5-0959-408E-E29F5B8A19B8}" created="2023-02-10T15:15:20.171">
        <p188:txBody>
          <a:bodyPr/>
          <a:lstStyle/>
          <a:p>
            <a:r>
              <a:rPr lang="de-DE"/>
              <a:t>Für mich: das Leistungsmotiv zeichnet sich bei Barack Obama hauptsächlich durch lob anerkennung und positive zukunftsausblicke aus </a:t>
            </a:r>
          </a:p>
        </p188:txBody>
      </p188:reply>
      <p188:reply id="{90F1039C-0E6E-4968-B3F6-60F809529E67}" authorId="{44791077-F0D5-0959-408E-E29F5B8A19B8}" created="2023-02-10T15:18:07.645">
        <p188:txBody>
          <a:bodyPr/>
          <a:lstStyle/>
          <a:p>
            <a:r>
              <a:rPr lang="de-DE"/>
              <a:t>Es gibt noch so viel zu tun</a:t>
            </a:r>
          </a:p>
        </p188:txBody>
      </p188:reply>
    </p188:replyLst>
    <p188:txBody>
      <a:bodyPr/>
      <a:lstStyle/>
      <a:p>
        <a:r>
          <a:rPr lang="de-DE"/>
          <a:t>Ihre stimme .. 3 Leistung </a:t>
        </a:r>
      </a:p>
    </p188:txBody>
  </p188:cm>
  <p188:cm id="{B5C53994-B5C7-4246-96B8-312AADB40303}" authorId="{44791077-F0D5-0959-408E-E29F5B8A19B8}" created="2023-02-10T15:29:49.55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996371116" sldId="277"/>
      <ac:grpSpMk id="4" creationId="{FE37B1F8-BF0C-EE00-28DC-F116AAE7D4B4}"/>
    </ac:deMkLst>
    <p188:replyLst>
      <p188:reply id="{2F5F25CF-1FD5-49D2-80FD-F99031245C21}" authorId="{44791077-F0D5-0959-408E-E29F5B8A19B8}" created="2023-02-10T15:30:47.449">
        <p188:txBody>
          <a:bodyPr/>
          <a:lstStyle/>
          <a:p>
            <a:r>
              <a:rPr lang="de-DE"/>
              <a:t>Sicherheitsbedürfnis: Bündiserneuerung und handlungsbedarf bei arbeitsplätzen</a:t>
            </a:r>
          </a:p>
        </p188:txBody>
      </p188:reply>
      <p188:reply id="{0427B848-E671-4A14-80FB-77505F3F53EB}" authorId="{44791077-F0D5-0959-408E-E29F5B8A19B8}" created="2023-02-10T15:31:33.985">
        <p188:txBody>
          <a:bodyPr/>
          <a:lstStyle/>
          <a:p>
            <a:r>
              <a:rPr lang="de-DE"/>
              <a:t>Selbstverwirklichung: american dream </a:t>
            </a:r>
          </a:p>
        </p188:txBody>
      </p188:reply>
    </p188:replyLst>
    <p188:txBody>
      <a:bodyPr/>
      <a:lstStyle/>
      <a:p>
        <a:r>
          <a:rPr lang="de-DE"/>
          <a:t>Individualbedürnis: geschichtlicher hintergrund  neues kapitel und nationalstolz</a:t>
        </a:r>
      </a:p>
    </p188:txBody>
  </p188:cm>
  <p188:cm id="{9266B341-2AD4-429D-8389-4211449D2249}" authorId="{44791077-F0D5-0959-408E-E29F5B8A19B8}" created="2023-02-10T15:38:59.11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996371116" sldId="277"/>
      <ac:spMk id="9" creationId="{55D0E8A2-405F-5C3F-CA4F-17BD5D951EDD}"/>
    </ac:deMkLst>
    <p188:replyLst>
      <p188:reply id="{D6D607F5-BAA7-4B97-B31E-32A8A2FB792D}" authorId="{44791077-F0D5-0959-408E-E29F5B8A19B8}" created="2023-02-10T15:41:01.635">
        <p188:txBody>
          <a:bodyPr/>
          <a:lstStyle/>
          <a:p>
            <a:r>
              <a:rPr lang="de-DE"/>
              <a:t>Emotionen…. Auf knopfdruck erscheinen lassen und dann wieder verblassen… ganz automatisch</a:t>
            </a:r>
          </a:p>
        </p188:txBody>
      </p188:reply>
    </p188:replyLst>
    <p188:txBody>
      <a:bodyPr/>
      <a:lstStyle/>
      <a:p>
        <a:r>
          <a:rPr lang="de-DE"/>
          <a:t>Geschichtliche aufzählung über ….. Starker drang gegen diese Gefühle vorzugehen </a:t>
        </a:r>
      </a:p>
    </p188:txBody>
  </p188:cm>
</p188:cmLst>
</file>

<file path=ppt/comments/modernComment_116_A9C642A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DCF1545-643C-47EA-B389-828312C535D8}" authorId="{44791077-F0D5-0959-408E-E29F5B8A19B8}" created="2023-02-10T14:02:36.84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848342690" sldId="278"/>
      <ac:spMk id="5" creationId="{E8D14914-4228-27E2-338A-1CAD7507C9EF}"/>
      <ac:txMk cp="29" len="1">
        <ac:context len="62" hash="454998562"/>
      </ac:txMk>
    </ac:txMkLst>
    <p188:pos x="3688301" y="378479"/>
    <p188:replyLst>
      <p188:reply id="{53E80E89-0B7F-4B20-A8C0-3003545C3331}" authorId="{44791077-F0D5-0959-408E-E29F5B8A19B8}" created="2023-02-10T14:04:23.639">
        <p188:txBody>
          <a:bodyPr/>
          <a:lstStyle/>
          <a:p>
            <a:r>
              <a:rPr lang="de-DE"/>
              <a:t>Für mich: Position gefestigt Vorbild und übergeordnete Funktion rolle als Präsident</a:t>
            </a:r>
          </a:p>
        </p188:txBody>
      </p188:reply>
    </p188:replyLst>
    <p188:txBody>
      <a:bodyPr/>
      <a:lstStyle/>
      <a:p>
        <a:r>
          <a:rPr lang="de-DE"/>
          <a:t>Ich verspreche… 1 …. Bei Machtmotiv einen Hacken</a:t>
        </a:r>
      </a:p>
    </p188:txBody>
  </p188:cm>
  <p188:cm id="{DD1636EA-4831-4E9B-BB1C-B0817306FE6A}" authorId="{44791077-F0D5-0959-408E-E29F5B8A19B8}" created="2023-02-10T15:00:13.63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848342690" sldId="278"/>
      <ac:spMk id="23" creationId="{16448C57-B489-B325-1D83-69D75ADF813F}"/>
    </ac:deMkLst>
    <p188:replyLst>
      <p188:reply id="{251DE873-F964-439D-BDE5-E9473BD321BD}" authorId="{44791077-F0D5-0959-408E-E29F5B8A19B8}" created="2023-02-10T15:01:42.723">
        <p188:txBody>
          <a:bodyPr/>
          <a:lstStyle/>
          <a:p>
            <a:r>
              <a:rPr lang="de-DE"/>
              <a:t>Für mich: Willenstärke offensiv und selbstbewusst
Im gegenzug bittet er um Mithilfe --&gt; Bindung</a:t>
            </a:r>
          </a:p>
        </p188:txBody>
      </p188:reply>
    </p188:replyLst>
    <p188:txBody>
      <a:bodyPr/>
      <a:lstStyle/>
      <a:p>
        <a:r>
          <a:rPr lang="de-DE"/>
          <a:t>Wir werden 1… Bei machtmotiv</a:t>
        </a:r>
      </a:p>
    </p188:txBody>
  </p188:cm>
  <p188:cm id="{8F476975-D687-499D-BA9C-73A63D4FDB77}" authorId="{44791077-F0D5-0959-408E-E29F5B8A19B8}" created="2023-02-10T15:07:19.02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848342690" sldId="278"/>
      <ac:spMk id="24" creationId="{DA39AC5A-ED48-DD40-FBF9-C4AEA5F0DE3F}"/>
      <ac:txMk cp="0" len="15">
        <ac:context len="16" hash="3785807653"/>
      </ac:txMk>
    </ac:txMkLst>
    <p188:pos x="2102532" y="190169"/>
    <p188:replyLst>
      <p188:reply id="{C5DA56EA-F047-4127-A262-AEC873E41E97}" authorId="{44791077-F0D5-0959-408E-E29F5B8A19B8}" created="2023-02-10T15:08:59.245">
        <p188:txBody>
          <a:bodyPr/>
          <a:lstStyle/>
          <a:p>
            <a:r>
              <a:rPr lang="de-DE"/>
              <a:t>Für mich: Anfang… immer wenn er die zuhörer anspricht immer mit wir</a:t>
            </a:r>
          </a:p>
        </p188:txBody>
      </p188:reply>
      <p188:reply id="{32D34744-58DE-44F7-9651-028CC7F03B54}" authorId="{44791077-F0D5-0959-408E-E29F5B8A19B8}" created="2023-02-10T15:09:47.676">
        <p188:txBody>
          <a:bodyPr/>
          <a:lstStyle/>
          <a:p>
            <a:r>
              <a:rPr lang="de-DE"/>
              <a:t>Ist auf einer ebene mit den Zuhörern gleiche Ebene mit dem volk.. Nahbar und echt</a:t>
            </a:r>
          </a:p>
        </p188:txBody>
      </p188:reply>
    </p188:replyLst>
    <p188:txBody>
      <a:bodyPr/>
      <a:lstStyle/>
      <a:p>
        <a:r>
          <a:rPr lang="de-DE"/>
          <a:t>Hallo chicago 2… Bindung</a:t>
        </a:r>
      </a:p>
    </p188:txBody>
  </p188:cm>
  <p188:cm id="{166D526E-F9C1-4031-A9A4-D0619C9C64B9}" authorId="{44791077-F0D5-0959-408E-E29F5B8A19B8}" created="2023-02-10T15:12:09.00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848342690" sldId="278"/>
      <ac:spMk id="25" creationId="{16B60553-2BAF-B329-A170-0B9DB70BD2B2}"/>
    </ac:deMkLst>
    <p188:replyLst>
      <p188:reply id="{2A12B0B3-C136-4256-A9E6-B471E6EDC3E7}" authorId="{44791077-F0D5-0959-408E-E29F5B8A19B8}" created="2023-02-10T15:15:20.171">
        <p188:txBody>
          <a:bodyPr/>
          <a:lstStyle/>
          <a:p>
            <a:r>
              <a:rPr lang="de-DE"/>
              <a:t>Für mich: das Leistungsmotiv zeichnet sich bei Barack Obama hauptsächlich durch lob anerkennung und positive zukunftsausblicke aus </a:t>
            </a:r>
          </a:p>
        </p188:txBody>
      </p188:reply>
      <p188:reply id="{90F1039C-0E6E-4968-B3F6-60F809529E67}" authorId="{44791077-F0D5-0959-408E-E29F5B8A19B8}" created="2023-02-10T15:18:07.645">
        <p188:txBody>
          <a:bodyPr/>
          <a:lstStyle/>
          <a:p>
            <a:r>
              <a:rPr lang="de-DE"/>
              <a:t>Es gibt noch so viel zu tun</a:t>
            </a:r>
          </a:p>
        </p188:txBody>
      </p188:reply>
    </p188:replyLst>
    <p188:txBody>
      <a:bodyPr/>
      <a:lstStyle/>
      <a:p>
        <a:r>
          <a:rPr lang="de-DE"/>
          <a:t>Ihre stimme .. 3 Leistung </a:t>
        </a:r>
      </a:p>
    </p188:txBody>
  </p188:cm>
  <p188:cm id="{090FCB92-20E1-41C6-B408-87909FC52458}" authorId="{44791077-F0D5-0959-408E-E29F5B8A19B8}" created="2023-02-10T15:29:49.55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848342690" sldId="278"/>
      <ac:grpSpMk id="4" creationId="{FE37B1F8-BF0C-EE00-28DC-F116AAE7D4B4}"/>
    </ac:deMkLst>
    <p188:replyLst>
      <p188:reply id="{2F5F25CF-1FD5-49D2-80FD-F99031245C21}" authorId="{44791077-F0D5-0959-408E-E29F5B8A19B8}" created="2023-02-10T15:30:47.449">
        <p188:txBody>
          <a:bodyPr/>
          <a:lstStyle/>
          <a:p>
            <a:r>
              <a:rPr lang="de-DE"/>
              <a:t>Sicherheitsbedürfnis: Bündiserneuerung und handlungsbedarf bei arbeitsplätzen</a:t>
            </a:r>
          </a:p>
        </p188:txBody>
      </p188:reply>
      <p188:reply id="{0427B848-E671-4A14-80FB-77505F3F53EB}" authorId="{44791077-F0D5-0959-408E-E29F5B8A19B8}" created="2023-02-10T15:31:33.985">
        <p188:txBody>
          <a:bodyPr/>
          <a:lstStyle/>
          <a:p>
            <a:r>
              <a:rPr lang="de-DE"/>
              <a:t>Selbstverwirklichung: american dream </a:t>
            </a:r>
          </a:p>
        </p188:txBody>
      </p188:reply>
    </p188:replyLst>
    <p188:txBody>
      <a:bodyPr/>
      <a:lstStyle/>
      <a:p>
        <a:r>
          <a:rPr lang="de-DE"/>
          <a:t>Individualbedürnis: geschichtlicher hintergrund  neues kapitel und nationalstolz</a:t>
        </a:r>
      </a:p>
    </p188:txBody>
  </p188:cm>
  <p188:cm id="{2494C202-4A7B-4B76-9833-9EFDE0938272}" authorId="{44791077-F0D5-0959-408E-E29F5B8A19B8}" created="2023-02-10T15:38:59.11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848342690" sldId="278"/>
      <ac:spMk id="9" creationId="{55D0E8A2-405F-5C3F-CA4F-17BD5D951EDD}"/>
    </ac:deMkLst>
    <p188:replyLst>
      <p188:reply id="{D6D607F5-BAA7-4B97-B31E-32A8A2FB792D}" authorId="{44791077-F0D5-0959-408E-E29F5B8A19B8}" created="2023-02-10T15:41:01.635">
        <p188:txBody>
          <a:bodyPr/>
          <a:lstStyle/>
          <a:p>
            <a:r>
              <a:rPr lang="de-DE"/>
              <a:t>Emotionen…. Auf knopfdruck erscheinen lassen und dann wieder verblassen… ganz automatisch</a:t>
            </a:r>
          </a:p>
        </p188:txBody>
      </p188:reply>
    </p188:replyLst>
    <p188:txBody>
      <a:bodyPr/>
      <a:lstStyle/>
      <a:p>
        <a:r>
          <a:rPr lang="de-DE"/>
          <a:t>Geschichtliche aufzählung über ….. Starker drang gegen diese Gefühle vorzugehen </a:t>
        </a:r>
      </a:p>
    </p188:txBody>
  </p188:cm>
</p188:cmLst>
</file>

<file path=ppt/comments/modernComment_117_2D94DEF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5411F66-DAD6-4EB5-B9C5-2FE6AABD7799}" authorId="{44791077-F0D5-0959-408E-E29F5B8A19B8}" created="2023-02-10T14:02:36.84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764731131" sldId="279"/>
      <ac:spMk id="5" creationId="{E8D14914-4228-27E2-338A-1CAD7507C9EF}"/>
      <ac:txMk cp="29" len="1">
        <ac:context len="62" hash="454998562"/>
      </ac:txMk>
    </ac:txMkLst>
    <p188:pos x="3688301" y="378479"/>
    <p188:replyLst>
      <p188:reply id="{53E80E89-0B7F-4B20-A8C0-3003545C3331}" authorId="{44791077-F0D5-0959-408E-E29F5B8A19B8}" created="2023-02-10T14:04:23.639">
        <p188:txBody>
          <a:bodyPr/>
          <a:lstStyle/>
          <a:p>
            <a:r>
              <a:rPr lang="de-DE"/>
              <a:t>Für mich: Position gefestigt Vorbild und übergeordnete Funktion rolle als Präsident</a:t>
            </a:r>
          </a:p>
        </p188:txBody>
      </p188:reply>
    </p188:replyLst>
    <p188:txBody>
      <a:bodyPr/>
      <a:lstStyle/>
      <a:p>
        <a:r>
          <a:rPr lang="de-DE"/>
          <a:t>Ich verspreche… 1 …. Bei Machtmotiv einen Hacken</a:t>
        </a:r>
      </a:p>
    </p188:txBody>
  </p188:cm>
  <p188:cm id="{AD59DE56-DAF4-4D90-941B-280F274E58DB}" authorId="{44791077-F0D5-0959-408E-E29F5B8A19B8}" created="2023-02-10T15:00:13.63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764731131" sldId="279"/>
      <ac:spMk id="23" creationId="{16448C57-B489-B325-1D83-69D75ADF813F}"/>
    </ac:deMkLst>
    <p188:replyLst>
      <p188:reply id="{251DE873-F964-439D-BDE5-E9473BD321BD}" authorId="{44791077-F0D5-0959-408E-E29F5B8A19B8}" created="2023-02-10T15:01:42.723">
        <p188:txBody>
          <a:bodyPr/>
          <a:lstStyle/>
          <a:p>
            <a:r>
              <a:rPr lang="de-DE"/>
              <a:t>Für mich: Willenstärke offensiv und selbstbewusst
Im gegenzug bittet er um Mithilfe --&gt; Bindung</a:t>
            </a:r>
          </a:p>
        </p188:txBody>
      </p188:reply>
    </p188:replyLst>
    <p188:txBody>
      <a:bodyPr/>
      <a:lstStyle/>
      <a:p>
        <a:r>
          <a:rPr lang="de-DE"/>
          <a:t>Wir werden 1… Bei machtmotiv</a:t>
        </a:r>
      </a:p>
    </p188:txBody>
  </p188:cm>
  <p188:cm id="{AE9669C1-4441-42A1-B55A-B9B96993FE6A}" authorId="{44791077-F0D5-0959-408E-E29F5B8A19B8}" created="2023-02-10T15:07:19.02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764731131" sldId="279"/>
      <ac:spMk id="24" creationId="{DA39AC5A-ED48-DD40-FBF9-C4AEA5F0DE3F}"/>
      <ac:txMk cp="0" len="15">
        <ac:context len="16" hash="3785807653"/>
      </ac:txMk>
    </ac:txMkLst>
    <p188:pos x="2102532" y="190169"/>
    <p188:replyLst>
      <p188:reply id="{C5DA56EA-F047-4127-A262-AEC873E41E97}" authorId="{44791077-F0D5-0959-408E-E29F5B8A19B8}" created="2023-02-10T15:08:59.245">
        <p188:txBody>
          <a:bodyPr/>
          <a:lstStyle/>
          <a:p>
            <a:r>
              <a:rPr lang="de-DE"/>
              <a:t>Für mich: Anfang… immer wenn er die zuhörer anspricht immer mit wir</a:t>
            </a:r>
          </a:p>
        </p188:txBody>
      </p188:reply>
      <p188:reply id="{32D34744-58DE-44F7-9651-028CC7F03B54}" authorId="{44791077-F0D5-0959-408E-E29F5B8A19B8}" created="2023-02-10T15:09:47.676">
        <p188:txBody>
          <a:bodyPr/>
          <a:lstStyle/>
          <a:p>
            <a:r>
              <a:rPr lang="de-DE"/>
              <a:t>Ist auf einer ebene mit den Zuhörern gleiche Ebene mit dem volk.. Nahbar und echt</a:t>
            </a:r>
          </a:p>
        </p188:txBody>
      </p188:reply>
    </p188:replyLst>
    <p188:txBody>
      <a:bodyPr/>
      <a:lstStyle/>
      <a:p>
        <a:r>
          <a:rPr lang="de-DE"/>
          <a:t>Hallo chicago 2… Bindung</a:t>
        </a:r>
      </a:p>
    </p188:txBody>
  </p188:cm>
  <p188:cm id="{9E329183-0831-411D-88B8-A1B21CDC9F86}" authorId="{44791077-F0D5-0959-408E-E29F5B8A19B8}" created="2023-02-10T15:12:09.00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764731131" sldId="279"/>
      <ac:spMk id="25" creationId="{16B60553-2BAF-B329-A170-0B9DB70BD2B2}"/>
    </ac:deMkLst>
    <p188:replyLst>
      <p188:reply id="{2A12B0B3-C136-4256-A9E6-B471E6EDC3E7}" authorId="{44791077-F0D5-0959-408E-E29F5B8A19B8}" created="2023-02-10T15:15:20.171">
        <p188:txBody>
          <a:bodyPr/>
          <a:lstStyle/>
          <a:p>
            <a:r>
              <a:rPr lang="de-DE"/>
              <a:t>Für mich: das Leistungsmotiv zeichnet sich bei Barack Obama hauptsächlich durch lob anerkennung und positive zukunftsausblicke aus </a:t>
            </a:r>
          </a:p>
        </p188:txBody>
      </p188:reply>
      <p188:reply id="{90F1039C-0E6E-4968-B3F6-60F809529E67}" authorId="{44791077-F0D5-0959-408E-E29F5B8A19B8}" created="2023-02-10T15:18:07.645">
        <p188:txBody>
          <a:bodyPr/>
          <a:lstStyle/>
          <a:p>
            <a:r>
              <a:rPr lang="de-DE"/>
              <a:t>Es gibt noch so viel zu tun</a:t>
            </a:r>
          </a:p>
        </p188:txBody>
      </p188:reply>
    </p188:replyLst>
    <p188:txBody>
      <a:bodyPr/>
      <a:lstStyle/>
      <a:p>
        <a:r>
          <a:rPr lang="de-DE"/>
          <a:t>Ihre stimme .. 3 Leistung </a:t>
        </a:r>
      </a:p>
    </p188:txBody>
  </p188:cm>
  <p188:cm id="{2BA93D48-E3CC-441A-9C55-1AFC093238DB}" authorId="{44791077-F0D5-0959-408E-E29F5B8A19B8}" created="2023-02-10T15:29:49.55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764731131" sldId="279"/>
      <ac:grpSpMk id="4" creationId="{FE37B1F8-BF0C-EE00-28DC-F116AAE7D4B4}"/>
    </ac:deMkLst>
    <p188:replyLst>
      <p188:reply id="{2F5F25CF-1FD5-49D2-80FD-F99031245C21}" authorId="{44791077-F0D5-0959-408E-E29F5B8A19B8}" created="2023-02-10T15:30:47.449">
        <p188:txBody>
          <a:bodyPr/>
          <a:lstStyle/>
          <a:p>
            <a:r>
              <a:rPr lang="de-DE"/>
              <a:t>Sicherheitsbedürfnis: Bündiserneuerung und handlungsbedarf bei arbeitsplätzen</a:t>
            </a:r>
          </a:p>
        </p188:txBody>
      </p188:reply>
      <p188:reply id="{0427B848-E671-4A14-80FB-77505F3F53EB}" authorId="{44791077-F0D5-0959-408E-E29F5B8A19B8}" created="2023-02-10T15:31:33.985">
        <p188:txBody>
          <a:bodyPr/>
          <a:lstStyle/>
          <a:p>
            <a:r>
              <a:rPr lang="de-DE"/>
              <a:t>Selbstverwirklichung: american dream </a:t>
            </a:r>
          </a:p>
        </p188:txBody>
      </p188:reply>
    </p188:replyLst>
    <p188:txBody>
      <a:bodyPr/>
      <a:lstStyle/>
      <a:p>
        <a:r>
          <a:rPr lang="de-DE"/>
          <a:t>Individualbedürnis: geschichtlicher hintergrund  neues kapitel und nationalstolz</a:t>
        </a:r>
      </a:p>
    </p188:txBody>
  </p188:cm>
  <p188:cm id="{A2D351FD-F83D-4B0E-AE61-E113249DA56C}" authorId="{44791077-F0D5-0959-408E-E29F5B8A19B8}" created="2023-02-10T15:38:59.11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764731131" sldId="279"/>
      <ac:spMk id="9" creationId="{55D0E8A2-405F-5C3F-CA4F-17BD5D951EDD}"/>
    </ac:deMkLst>
    <p188:replyLst>
      <p188:reply id="{D6D607F5-BAA7-4B97-B31E-32A8A2FB792D}" authorId="{44791077-F0D5-0959-408E-E29F5B8A19B8}" created="2023-02-10T15:41:01.635">
        <p188:txBody>
          <a:bodyPr/>
          <a:lstStyle/>
          <a:p>
            <a:r>
              <a:rPr lang="de-DE"/>
              <a:t>Emotionen…. Auf knopfdruck erscheinen lassen und dann wieder verblassen… ganz automatisch</a:t>
            </a:r>
          </a:p>
        </p188:txBody>
      </p188:reply>
    </p188:replyLst>
    <p188:txBody>
      <a:bodyPr/>
      <a:lstStyle/>
      <a:p>
        <a:r>
          <a:rPr lang="de-DE"/>
          <a:t>Geschichtliche aufzählung über ….. Starker drang gegen diese Gefühle vorzugehen </a:t>
        </a:r>
      </a:p>
    </p188:txBody>
  </p188:cm>
</p188:cmLst>
</file>

<file path=ppt/comments/modernComment_118_2876DDC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B93AF46-3771-4024-AC99-F11E10EF494D}" authorId="{44791077-F0D5-0959-408E-E29F5B8A19B8}" created="2023-02-10T14:02:36.84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678878657" sldId="280"/>
      <ac:spMk id="5" creationId="{E8D14914-4228-27E2-338A-1CAD7507C9EF}"/>
      <ac:txMk cp="29" len="1">
        <ac:context len="62" hash="454998562"/>
      </ac:txMk>
    </ac:txMkLst>
    <p188:pos x="3688301" y="378479"/>
    <p188:replyLst>
      <p188:reply id="{53E80E89-0B7F-4B20-A8C0-3003545C3331}" authorId="{44791077-F0D5-0959-408E-E29F5B8A19B8}" created="2023-02-10T14:04:23.639">
        <p188:txBody>
          <a:bodyPr/>
          <a:lstStyle/>
          <a:p>
            <a:r>
              <a:rPr lang="de-DE"/>
              <a:t>Für mich: Position gefestigt Vorbild und übergeordnete Funktion rolle als Präsident</a:t>
            </a:r>
          </a:p>
        </p188:txBody>
      </p188:reply>
    </p188:replyLst>
    <p188:txBody>
      <a:bodyPr/>
      <a:lstStyle/>
      <a:p>
        <a:r>
          <a:rPr lang="de-DE"/>
          <a:t>Ich verspreche… 1 …. Bei Machtmotiv einen Hacken</a:t>
        </a:r>
      </a:p>
    </p188:txBody>
  </p188:cm>
  <p188:cm id="{CE663A20-AC01-48A7-8C7E-154FDE7DAFB1}" authorId="{44791077-F0D5-0959-408E-E29F5B8A19B8}" created="2023-02-10T15:00:13.63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678878657" sldId="280"/>
      <ac:spMk id="23" creationId="{16448C57-B489-B325-1D83-69D75ADF813F}"/>
    </ac:deMkLst>
    <p188:replyLst>
      <p188:reply id="{251DE873-F964-439D-BDE5-E9473BD321BD}" authorId="{44791077-F0D5-0959-408E-E29F5B8A19B8}" created="2023-02-10T15:01:42.723">
        <p188:txBody>
          <a:bodyPr/>
          <a:lstStyle/>
          <a:p>
            <a:r>
              <a:rPr lang="de-DE"/>
              <a:t>Für mich: Willenstärke offensiv und selbstbewusst
Im gegenzug bittet er um Mithilfe --&gt; Bindung</a:t>
            </a:r>
          </a:p>
        </p188:txBody>
      </p188:reply>
    </p188:replyLst>
    <p188:txBody>
      <a:bodyPr/>
      <a:lstStyle/>
      <a:p>
        <a:r>
          <a:rPr lang="de-DE"/>
          <a:t>Wir werden 1… Bei machtmotiv</a:t>
        </a:r>
      </a:p>
    </p188:txBody>
  </p188:cm>
  <p188:cm id="{CA5200F1-BE45-4AFF-8643-85DC4CF6ECA9}" authorId="{44791077-F0D5-0959-408E-E29F5B8A19B8}" created="2023-02-10T15:07:19.02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678878657" sldId="280"/>
      <ac:spMk id="24" creationId="{DA39AC5A-ED48-DD40-FBF9-C4AEA5F0DE3F}"/>
      <ac:txMk cp="0" len="15">
        <ac:context len="16" hash="3785807653"/>
      </ac:txMk>
    </ac:txMkLst>
    <p188:pos x="2102532" y="190169"/>
    <p188:replyLst>
      <p188:reply id="{C5DA56EA-F047-4127-A262-AEC873E41E97}" authorId="{44791077-F0D5-0959-408E-E29F5B8A19B8}" created="2023-02-10T15:08:59.245">
        <p188:txBody>
          <a:bodyPr/>
          <a:lstStyle/>
          <a:p>
            <a:r>
              <a:rPr lang="de-DE"/>
              <a:t>Für mich: Anfang… immer wenn er die zuhörer anspricht immer mit wir</a:t>
            </a:r>
          </a:p>
        </p188:txBody>
      </p188:reply>
      <p188:reply id="{32D34744-58DE-44F7-9651-028CC7F03B54}" authorId="{44791077-F0D5-0959-408E-E29F5B8A19B8}" created="2023-02-10T15:09:47.676">
        <p188:txBody>
          <a:bodyPr/>
          <a:lstStyle/>
          <a:p>
            <a:r>
              <a:rPr lang="de-DE"/>
              <a:t>Ist auf einer ebene mit den Zuhörern gleiche Ebene mit dem volk.. Nahbar und echt</a:t>
            </a:r>
          </a:p>
        </p188:txBody>
      </p188:reply>
    </p188:replyLst>
    <p188:txBody>
      <a:bodyPr/>
      <a:lstStyle/>
      <a:p>
        <a:r>
          <a:rPr lang="de-DE"/>
          <a:t>Hallo chicago 2… Bindung</a:t>
        </a:r>
      </a:p>
    </p188:txBody>
  </p188:cm>
  <p188:cm id="{73A21980-AA7A-4E4F-AE95-510369275C13}" authorId="{44791077-F0D5-0959-408E-E29F5B8A19B8}" created="2023-02-10T15:12:09.00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678878657" sldId="280"/>
      <ac:spMk id="25" creationId="{16B60553-2BAF-B329-A170-0B9DB70BD2B2}"/>
    </ac:deMkLst>
    <p188:replyLst>
      <p188:reply id="{2A12B0B3-C136-4256-A9E6-B471E6EDC3E7}" authorId="{44791077-F0D5-0959-408E-E29F5B8A19B8}" created="2023-02-10T15:15:20.171">
        <p188:txBody>
          <a:bodyPr/>
          <a:lstStyle/>
          <a:p>
            <a:r>
              <a:rPr lang="de-DE"/>
              <a:t>Für mich: das Leistungsmotiv zeichnet sich bei Barack Obama hauptsächlich durch lob anerkennung und positive zukunftsausblicke aus </a:t>
            </a:r>
          </a:p>
        </p188:txBody>
      </p188:reply>
      <p188:reply id="{90F1039C-0E6E-4968-B3F6-60F809529E67}" authorId="{44791077-F0D5-0959-408E-E29F5B8A19B8}" created="2023-02-10T15:18:07.645">
        <p188:txBody>
          <a:bodyPr/>
          <a:lstStyle/>
          <a:p>
            <a:r>
              <a:rPr lang="de-DE"/>
              <a:t>Es gibt noch so viel zu tun</a:t>
            </a:r>
          </a:p>
        </p188:txBody>
      </p188:reply>
    </p188:replyLst>
    <p188:txBody>
      <a:bodyPr/>
      <a:lstStyle/>
      <a:p>
        <a:r>
          <a:rPr lang="de-DE"/>
          <a:t>Ihre stimme .. 3 Leistung </a:t>
        </a:r>
      </a:p>
    </p188:txBody>
  </p188:cm>
  <p188:cm id="{7545FFCF-7C66-4C33-BACB-E973C63AA707}" authorId="{44791077-F0D5-0959-408E-E29F5B8A19B8}" created="2023-02-10T15:29:49.55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678878657" sldId="280"/>
      <ac:grpSpMk id="4" creationId="{FE37B1F8-BF0C-EE00-28DC-F116AAE7D4B4}"/>
    </ac:deMkLst>
    <p188:replyLst>
      <p188:reply id="{2F5F25CF-1FD5-49D2-80FD-F99031245C21}" authorId="{44791077-F0D5-0959-408E-E29F5B8A19B8}" created="2023-02-10T15:30:47.449">
        <p188:txBody>
          <a:bodyPr/>
          <a:lstStyle/>
          <a:p>
            <a:r>
              <a:rPr lang="de-DE"/>
              <a:t>Sicherheitsbedürfnis: Bündiserneuerung und handlungsbedarf bei arbeitsplätzen</a:t>
            </a:r>
          </a:p>
        </p188:txBody>
      </p188:reply>
      <p188:reply id="{0427B848-E671-4A14-80FB-77505F3F53EB}" authorId="{44791077-F0D5-0959-408E-E29F5B8A19B8}" created="2023-02-10T15:31:33.985">
        <p188:txBody>
          <a:bodyPr/>
          <a:lstStyle/>
          <a:p>
            <a:r>
              <a:rPr lang="de-DE"/>
              <a:t>Selbstverwirklichung: american dream </a:t>
            </a:r>
          </a:p>
        </p188:txBody>
      </p188:reply>
    </p188:replyLst>
    <p188:txBody>
      <a:bodyPr/>
      <a:lstStyle/>
      <a:p>
        <a:r>
          <a:rPr lang="de-DE"/>
          <a:t>Individualbedürnis: geschichtlicher hintergrund  neues kapitel und nationalstolz</a:t>
        </a:r>
      </a:p>
    </p188:txBody>
  </p188:cm>
  <p188:cm id="{E07CFC3C-2574-40EA-9D7F-005312288983}" authorId="{44791077-F0D5-0959-408E-E29F5B8A19B8}" created="2023-02-10T15:38:59.11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678878657" sldId="280"/>
      <ac:spMk id="9" creationId="{55D0E8A2-405F-5C3F-CA4F-17BD5D951EDD}"/>
    </ac:deMkLst>
    <p188:replyLst>
      <p188:reply id="{D6D607F5-BAA7-4B97-B31E-32A8A2FB792D}" authorId="{44791077-F0D5-0959-408E-E29F5B8A19B8}" created="2023-02-10T15:41:01.635">
        <p188:txBody>
          <a:bodyPr/>
          <a:lstStyle/>
          <a:p>
            <a:r>
              <a:rPr lang="de-DE"/>
              <a:t>Emotionen…. Auf knopfdruck erscheinen lassen und dann wieder verblassen… ganz automatisch</a:t>
            </a:r>
          </a:p>
        </p188:txBody>
      </p188:reply>
    </p188:replyLst>
    <p188:txBody>
      <a:bodyPr/>
      <a:lstStyle/>
      <a:p>
        <a:r>
          <a:rPr lang="de-DE"/>
          <a:t>Geschichtliche aufzählung über ….. Starker drang gegen diese Gefühle vorzugehen </a:t>
        </a:r>
      </a:p>
    </p188:txBody>
  </p188:cm>
</p188:cmLst>
</file>

<file path=ppt/comments/modernComment_119_D032107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5C7ED10-5210-4FDE-BAE0-70DB9669BDBA}" authorId="{44791077-F0D5-0959-408E-E29F5B8A19B8}" created="2023-02-10T14:02:36.84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492941941" sldId="281"/>
      <ac:spMk id="5" creationId="{E8D14914-4228-27E2-338A-1CAD7507C9EF}"/>
      <ac:txMk cp="29" len="1">
        <ac:context len="62" hash="454998562"/>
      </ac:txMk>
    </ac:txMkLst>
    <p188:pos x="3688301" y="378479"/>
    <p188:replyLst>
      <p188:reply id="{53E80E89-0B7F-4B20-A8C0-3003545C3331}" authorId="{44791077-F0D5-0959-408E-E29F5B8A19B8}" created="2023-02-10T14:04:23.639">
        <p188:txBody>
          <a:bodyPr/>
          <a:lstStyle/>
          <a:p>
            <a:r>
              <a:rPr lang="de-DE"/>
              <a:t>Für mich: Position gefestigt Vorbild und übergeordnete Funktion rolle als Präsident</a:t>
            </a:r>
          </a:p>
        </p188:txBody>
      </p188:reply>
    </p188:replyLst>
    <p188:txBody>
      <a:bodyPr/>
      <a:lstStyle/>
      <a:p>
        <a:r>
          <a:rPr lang="de-DE"/>
          <a:t>Ich verspreche… 1 …. Bei Machtmotiv einen Hacken</a:t>
        </a:r>
      </a:p>
    </p188:txBody>
  </p188:cm>
  <p188:cm id="{C46A2C6B-D2FB-4B62-AFEA-25DDD739852C}" authorId="{44791077-F0D5-0959-408E-E29F5B8A19B8}" created="2023-02-10T15:00:13.63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92941941" sldId="281"/>
      <ac:spMk id="23" creationId="{16448C57-B489-B325-1D83-69D75ADF813F}"/>
    </ac:deMkLst>
    <p188:replyLst>
      <p188:reply id="{251DE873-F964-439D-BDE5-E9473BD321BD}" authorId="{44791077-F0D5-0959-408E-E29F5B8A19B8}" created="2023-02-10T15:01:42.723">
        <p188:txBody>
          <a:bodyPr/>
          <a:lstStyle/>
          <a:p>
            <a:r>
              <a:rPr lang="de-DE"/>
              <a:t>Für mich: Willenstärke offensiv und selbstbewusst
Im gegenzug bittet er um Mithilfe --&gt; Bindung</a:t>
            </a:r>
          </a:p>
        </p188:txBody>
      </p188:reply>
    </p188:replyLst>
    <p188:txBody>
      <a:bodyPr/>
      <a:lstStyle/>
      <a:p>
        <a:r>
          <a:rPr lang="de-DE"/>
          <a:t>Wir werden 1… Bei machtmotiv</a:t>
        </a:r>
      </a:p>
    </p188:txBody>
  </p188:cm>
  <p188:cm id="{2417B938-56DD-441C-91C4-D0184333C87F}" authorId="{44791077-F0D5-0959-408E-E29F5B8A19B8}" created="2023-02-10T15:07:19.02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492941941" sldId="281"/>
      <ac:spMk id="24" creationId="{DA39AC5A-ED48-DD40-FBF9-C4AEA5F0DE3F}"/>
      <ac:txMk cp="0" len="15">
        <ac:context len="16" hash="3785807653"/>
      </ac:txMk>
    </ac:txMkLst>
    <p188:pos x="2102532" y="190169"/>
    <p188:replyLst>
      <p188:reply id="{C5DA56EA-F047-4127-A262-AEC873E41E97}" authorId="{44791077-F0D5-0959-408E-E29F5B8A19B8}" created="2023-02-10T15:08:59.245">
        <p188:txBody>
          <a:bodyPr/>
          <a:lstStyle/>
          <a:p>
            <a:r>
              <a:rPr lang="de-DE"/>
              <a:t>Für mich: Anfang… immer wenn er die zuhörer anspricht immer mit wir</a:t>
            </a:r>
          </a:p>
        </p188:txBody>
      </p188:reply>
      <p188:reply id="{32D34744-58DE-44F7-9651-028CC7F03B54}" authorId="{44791077-F0D5-0959-408E-E29F5B8A19B8}" created="2023-02-10T15:09:47.676">
        <p188:txBody>
          <a:bodyPr/>
          <a:lstStyle/>
          <a:p>
            <a:r>
              <a:rPr lang="de-DE"/>
              <a:t>Ist auf einer ebene mit den Zuhörern gleiche Ebene mit dem volk.. Nahbar und echt</a:t>
            </a:r>
          </a:p>
        </p188:txBody>
      </p188:reply>
    </p188:replyLst>
    <p188:txBody>
      <a:bodyPr/>
      <a:lstStyle/>
      <a:p>
        <a:r>
          <a:rPr lang="de-DE"/>
          <a:t>Hallo chicago 2… Bindung</a:t>
        </a:r>
      </a:p>
    </p188:txBody>
  </p188:cm>
  <p188:cm id="{911A4A9C-F60C-4424-8E8D-8A115274D328}" authorId="{44791077-F0D5-0959-408E-E29F5B8A19B8}" created="2023-02-10T15:12:09.00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92941941" sldId="281"/>
      <ac:spMk id="25" creationId="{16B60553-2BAF-B329-A170-0B9DB70BD2B2}"/>
    </ac:deMkLst>
    <p188:replyLst>
      <p188:reply id="{2A12B0B3-C136-4256-A9E6-B471E6EDC3E7}" authorId="{44791077-F0D5-0959-408E-E29F5B8A19B8}" created="2023-02-10T15:15:20.171">
        <p188:txBody>
          <a:bodyPr/>
          <a:lstStyle/>
          <a:p>
            <a:r>
              <a:rPr lang="de-DE"/>
              <a:t>Für mich: das Leistungsmotiv zeichnet sich bei Barack Obama hauptsächlich durch lob anerkennung und positive zukunftsausblicke aus </a:t>
            </a:r>
          </a:p>
        </p188:txBody>
      </p188:reply>
      <p188:reply id="{90F1039C-0E6E-4968-B3F6-60F809529E67}" authorId="{44791077-F0D5-0959-408E-E29F5B8A19B8}" created="2023-02-10T15:18:07.645">
        <p188:txBody>
          <a:bodyPr/>
          <a:lstStyle/>
          <a:p>
            <a:r>
              <a:rPr lang="de-DE"/>
              <a:t>Es gibt noch so viel zu tun</a:t>
            </a:r>
          </a:p>
        </p188:txBody>
      </p188:reply>
    </p188:replyLst>
    <p188:txBody>
      <a:bodyPr/>
      <a:lstStyle/>
      <a:p>
        <a:r>
          <a:rPr lang="de-DE"/>
          <a:t>Ihre stimme .. 3 Leistung </a:t>
        </a:r>
      </a:p>
    </p188:txBody>
  </p188:cm>
  <p188:cm id="{1010D629-C79D-4ABA-8A07-C1D98CA1D0A4}" authorId="{44791077-F0D5-0959-408E-E29F5B8A19B8}" created="2023-02-10T15:29:49.55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92941941" sldId="281"/>
      <ac:grpSpMk id="4" creationId="{FE37B1F8-BF0C-EE00-28DC-F116AAE7D4B4}"/>
    </ac:deMkLst>
    <p188:replyLst>
      <p188:reply id="{2F5F25CF-1FD5-49D2-80FD-F99031245C21}" authorId="{44791077-F0D5-0959-408E-E29F5B8A19B8}" created="2023-02-10T15:30:47.449">
        <p188:txBody>
          <a:bodyPr/>
          <a:lstStyle/>
          <a:p>
            <a:r>
              <a:rPr lang="de-DE"/>
              <a:t>Sicherheitsbedürfnis: Bündiserneuerung und handlungsbedarf bei arbeitsplätzen</a:t>
            </a:r>
          </a:p>
        </p188:txBody>
      </p188:reply>
      <p188:reply id="{0427B848-E671-4A14-80FB-77505F3F53EB}" authorId="{44791077-F0D5-0959-408E-E29F5B8A19B8}" created="2023-02-10T15:31:33.985">
        <p188:txBody>
          <a:bodyPr/>
          <a:lstStyle/>
          <a:p>
            <a:r>
              <a:rPr lang="de-DE"/>
              <a:t>Selbstverwirklichung: american dream </a:t>
            </a:r>
          </a:p>
        </p188:txBody>
      </p188:reply>
    </p188:replyLst>
    <p188:txBody>
      <a:bodyPr/>
      <a:lstStyle/>
      <a:p>
        <a:r>
          <a:rPr lang="de-DE"/>
          <a:t>Individualbedürnis: geschichtlicher hintergrund  neues kapitel und nationalstolz</a:t>
        </a:r>
      </a:p>
    </p188:txBody>
  </p188:cm>
  <p188:cm id="{F7146D76-5283-408C-8225-2B4D36A30509}" authorId="{44791077-F0D5-0959-408E-E29F5B8A19B8}" created="2023-02-10T15:38:59.11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92941941" sldId="281"/>
      <ac:spMk id="9" creationId="{55D0E8A2-405F-5C3F-CA4F-17BD5D951EDD}"/>
    </ac:deMkLst>
    <p188:replyLst>
      <p188:reply id="{D6D607F5-BAA7-4B97-B31E-32A8A2FB792D}" authorId="{44791077-F0D5-0959-408E-E29F5B8A19B8}" created="2023-02-10T15:41:01.635">
        <p188:txBody>
          <a:bodyPr/>
          <a:lstStyle/>
          <a:p>
            <a:r>
              <a:rPr lang="de-DE"/>
              <a:t>Emotionen…. Auf knopfdruck erscheinen lassen und dann wieder verblassen… ganz automatisch</a:t>
            </a:r>
          </a:p>
        </p188:txBody>
      </p188:reply>
    </p188:replyLst>
    <p188:txBody>
      <a:bodyPr/>
      <a:lstStyle/>
      <a:p>
        <a:r>
          <a:rPr lang="de-DE"/>
          <a:t>Geschichtliche aufzählung über ….. Starker drang gegen diese Gefühle vorzugehen </a:t>
        </a:r>
      </a:p>
    </p188:txBody>
  </p188:cm>
</p188:cmLst>
</file>

<file path=ppt/comments/modernComment_11A_39F0EB7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9E05113-4063-4232-A0C9-95126B30379F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72090238" sldId="282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F74B922B-F154-4F5B-9EE7-226BDE8EA78C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72090238" sldId="282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12EDB292-3DC4-4841-B3C2-5E0A6D2D13B6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72090238" sldId="282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847F6A29-1B80-48CB-9B68-71EC93930968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72090238" sldId="282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244B7429-B946-4D24-A729-E70E839773CC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E7F868F0-B276-48C0-9738-A9996545D64E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72090238" sldId="282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9F4DBC1E-7CC0-42E6-ABB1-A8F64557866E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72090238" sldId="282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7842A253-F959-4302-9A0A-BA7B3471726B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72090238" sldId="282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630B12B0-1A34-4A2D-A5F5-CCD2163F9BF6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72090238" sldId="282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CA2E86AB-2F68-4F1C-ACBA-57C55B277841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72090238" sldId="282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1B_368B8F7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C241F32-DDC3-436C-B668-738253FB3419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15115903" sldId="283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E09231C7-D10A-46C9-AD57-ED5C5A9A7EAC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15115903" sldId="283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A7F1A763-3976-43A8-97AB-35B195070441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15115903" sldId="283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E7EF76EE-4BCF-464E-9E65-D0726184D52E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15115903" sldId="283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0288DCF7-D800-4974-A087-BD6C11B13F96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F310F5CC-DFBD-4EF0-B9D5-4E6A70C9607C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15115903" sldId="283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D471D221-31AA-4276-998E-A198B5C3CEA7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15115903" sldId="283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4E587B28-7502-42FA-9CAE-2DAD3F958858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15115903" sldId="283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52626AF5-7679-4518-9E2F-0AD5AD4CD51B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15115903" sldId="283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674ECFAF-0160-4BA9-A216-35B2356FB13C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15115903" sldId="283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1C_5024BEE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65632EF-9820-42A4-9D07-49035A04974A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44585452" sldId="284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FF13F3D5-6D76-4317-B7E7-B19338F72688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44585452" sldId="284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906C160D-B40F-439F-9643-EC127F526353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44585452" sldId="284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91AB618F-F9CF-4B91-9640-E3C57E9F1020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44585452" sldId="284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D7A213B8-F027-4948-89C8-53C03E9942A8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5CCA8773-FB6E-4A5B-A715-0E14A828D26F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44585452" sldId="284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05952935-E362-4887-8B4B-4EE655F7B807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44585452" sldId="284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D95A8C8E-B76C-4BAB-BB16-7D6355A2790D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44585452" sldId="284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1FD673E2-844F-4FE1-A474-4D121C6AE526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44585452" sldId="284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F03B49BF-7E64-43B2-90BB-B21AD6B8AD5B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44585452" sldId="284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1D_CBEA1EB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DCEB768-6620-46D5-9B5A-4AC84B9498BA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21118130" sldId="285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B7AC0494-587C-43C4-989B-E64EC693E11C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21118130" sldId="285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2ABB67E2-7BF0-4A35-AFB6-D2A8699ACB33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21118130" sldId="285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5C8E8D4A-A1D1-484C-8907-2D4A83BED806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21118130" sldId="285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02769D4A-BA7E-4891-B946-1AECC48E9BDB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0472F9B9-A06B-4D81-AF6E-E8114E53A59A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21118130" sldId="285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9163DD8F-4904-4AD0-9F69-E9FCC83F47FD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21118130" sldId="285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B0C41698-E527-4E2D-8555-96BC2BF1402D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21118130" sldId="285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1E93C48B-2640-4865-B35B-94BA5408E3E2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21118130" sldId="285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B827212B-7442-4A1F-8810-454B46DFAEA1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21118130" sldId="285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1F_D7E0548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670F53D-B239-4AB2-8A86-B0E02720B4D7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21803137" sldId="287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857D6CCF-98CC-4F94-B12E-91CE17DC1DFA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21803137" sldId="287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DF2ED3D5-B4D4-4623-B412-433D5C055399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21803137" sldId="287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806105F7-F015-4849-833B-FC9884354E2E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21803137" sldId="287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599E77D1-8B9D-4D9C-AEC2-75FF1AE3A27C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E2833C00-FCD0-4126-A99C-7E08F909CE49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21803137" sldId="287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ECC3AB27-0D92-457E-854E-B13DB633AA21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21803137" sldId="287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B72904B7-4DEC-4034-A310-AC529A9ED144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21803137" sldId="287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D20FD8E3-19E9-4AE7-970F-E46B60BA1A94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21803137" sldId="287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BE86C1A8-9296-4FA2-93C4-3E80374ECC2A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21803137" sldId="287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20_845BC59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B78956C-8368-4CEF-BE9B-BA5AF9AAFAFA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20606865" sldId="288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56DBA91C-B6C4-4A1D-BF9A-B49679C0E5C2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20606865" sldId="288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FB68EB35-3483-48B1-88FB-E2FB4DD8E444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20606865" sldId="288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219DDABA-C41A-42D7-9441-FBD9455EDDAE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20606865" sldId="288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84552312-510B-4BAD-8AEB-C8276DA68D95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9D8BDE62-EA1B-4258-B5A1-BD18F1535B00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20606865" sldId="288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B9AC788E-9F62-4910-98F7-D10290869570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20606865" sldId="288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2C852A33-0910-46F2-98CE-6D8464C1A2D1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20606865" sldId="288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4A3115E4-7AC7-4DD6-BB60-28912AF0CA37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20606865" sldId="288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7D6BC456-92FB-4D31-8CF9-76A5AFBCEFFD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20606865" sldId="288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21_597151A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E438F3B-16F8-4455-802A-FDF34781D432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00598690" sldId="289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C6F91754-7196-4253-8C9B-C0D23F8D8C83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00598690" sldId="289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8B0C750A-E910-47F3-8E9C-F553CC0B66CC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00598690" sldId="289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FF286FA5-A80C-48C3-ACEE-C92E0D4A0EF2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00598690" sldId="289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A42D9F37-CB02-4D14-8561-E61D88621AD7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6E61C588-347D-405F-911E-4A88ACC08F68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00598690" sldId="289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46D78083-272D-4F91-9AE3-481CE12DFEBD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00598690" sldId="289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EEDC6131-D831-407C-B31C-F2D975F2290E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00598690" sldId="289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792B08C1-6081-4EEA-8365-501C01744B53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00598690" sldId="289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96804603-1574-4A2A-9BF8-CD6659CF3F7B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00598690" sldId="289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22_3F47653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2A64D75-D610-4B0E-A16D-F1F789D3D33B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61643583" sldId="290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445397ED-D786-495F-BC21-F4390BCCAEEA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61643583" sldId="290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F545DDAB-5564-4562-9551-84011C08982A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61643583" sldId="290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6C00AC37-1B9F-4407-A75C-3C0D1FC50666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61643583" sldId="290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7A0E9CE7-369B-45CD-B00F-0E1F3B7757C9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24188F69-375F-4083-A806-677519D1AD9D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61643583" sldId="290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49F5186B-76A2-4C54-B219-09F7CCD0F640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61643583" sldId="290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162D6897-A06D-4170-8CFE-F9E7F5319083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61643583" sldId="290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547644CE-F98E-46FD-A8C5-008245CAC082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61643583" sldId="290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7AF3D159-10E7-4DEE-BEB3-77EB6FAF414F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61643583" sldId="290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23_F24C4E2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5A166C6-3ECE-4A7A-BD68-041624612B4D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65087008" sldId="291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227794DE-B0CD-4253-A6AD-6601F59FD5CB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65087008" sldId="291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EDC4A7C6-2E19-49F0-8705-08A6851F58C7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65087008" sldId="291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70078015-7987-42F8-ABC1-CF98BE8A0FC1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65087008" sldId="291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AA5A07D3-919E-4280-9A8C-6BC40147DC54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014B1009-7EF3-4147-A28D-1B7E793B90DC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65087008" sldId="291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C7C17E67-EE0E-4F61-8502-59CA8A58789D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65087008" sldId="291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583912B4-E5D4-4FF7-8A87-71B1ADDD4190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65087008" sldId="291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D78775EB-279E-4D1D-A960-E9E8C7233A0D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65087008" sldId="291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EC777E9D-73B4-405D-B3E1-890261CC4E51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65087008" sldId="291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24_B4EF187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B1570C0-A710-4415-AB8A-B00F5DC33122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35568245" sldId="292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8A491185-0CD7-4F0A-940D-F213D31EFA9F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35568245" sldId="292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E2AC938E-B079-4E1C-8298-48E3DA13F298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35568245" sldId="292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EB1715E9-B315-485E-B848-05500599EBB0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35568245" sldId="292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A1D12A4E-E9B6-4B43-9509-F4F99D16B8B8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EEB79B28-48E7-4F60-B56D-8C26F16F7A14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35568245" sldId="292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7E0F1817-FC7E-47B7-A5DF-C101EC654F8E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35568245" sldId="292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185FAD90-4D88-4B99-97DA-3A84C1EEC0E7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35568245" sldId="292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969C5D0A-1B5B-45D9-B453-F70890264FF3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35568245" sldId="292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F55DA286-AD24-4B11-9993-EE269D37B811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35568245" sldId="292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25_C9C4F46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589C794-CEE5-43E4-A08B-492C83B59C51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385128046" sldId="293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7B108B1C-C611-4C9D-9560-177E23CB00C3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385128046" sldId="293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BC6E90EE-3233-43FB-8D08-EC99ADEAAB40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385128046" sldId="293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93DBC47C-DB27-46B9-9B21-AD4BD88C0687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385128046" sldId="293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098AF053-4F1A-43DF-BE67-EEBF1FF437B1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EADE67B2-8353-44A7-AD60-17184C00AB53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385128046" sldId="293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4FB973B5-F7F7-49D3-9FD8-6CF3E6FE7C9F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385128046" sldId="293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EEA3ADCC-58DE-49C0-A992-4E5A7B5A7C37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385128046" sldId="293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8257EFC2-4D0B-450F-B055-D78CF6166756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385128046" sldId="293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D7019242-69AC-492B-8086-AA9B4A73F29B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385128046" sldId="293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26_7F7793E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A09B74D-1DBF-4BED-B133-230542DF7B83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138543081" sldId="294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3DDEC93B-B4C7-4B18-9626-289E0BCA111D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138543081" sldId="294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31022DB8-3879-432C-B96F-1A0926D83782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138543081" sldId="294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DE873A2C-0B77-40CB-BA38-FB7834AE27C6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138543081" sldId="294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26AFAA33-F389-4197-B082-CB9BAD1494CE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3D9DCCAA-1443-48C5-B4F6-5E220F4C92DE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138543081" sldId="294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54BFF042-D9DC-4FD2-BD5D-5DF16E8AD284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138543081" sldId="294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FFA8ACF3-5FD8-40B8-BCCC-478028D6375C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138543081" sldId="294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2A11E1B0-D3EB-4131-A7CE-3A8BD1069EB2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138543081" sldId="294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03B6AFEE-02F6-438B-A29D-38F210381BE1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138543081" sldId="294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27_DA221C8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FE4EDA2-FC3C-49D3-A11F-3A1AD15C929B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59668612" sldId="295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C7015E37-5103-4B56-B3E4-CEAFB414ED78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59668612" sldId="295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AB711EAC-9712-4F2A-9CEF-11EFCA036100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59668612" sldId="295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210145B3-0F08-42F5-8C94-6F61D18C8299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59668612" sldId="295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9F488878-4D6C-44CB-8274-7001A797C484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43727D9F-0E7C-418D-976B-5E10E7CD2880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59668612" sldId="295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3374906F-4AE5-47DC-BDAA-F9DA6FD300A8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59668612" sldId="295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559BBE9B-DCF9-4981-A290-F746E7409DAE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59668612" sldId="295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215AFE43-5A69-4E05-9095-C142A1124EB2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59668612" sldId="295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5FD2E4E6-5610-4AA1-A2F9-3C3D7DE24031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59668612" sldId="295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28_6E070EB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3DA30B3-890F-497B-9750-98447D546E1B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45956280" sldId="296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CD1049C3-3FDC-4102-884C-C0109669D7FD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45956280" sldId="296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665D0EAD-F9C6-4D81-A049-56AB5D31FB09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45956280" sldId="296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D0D40E73-03AC-445F-A596-254182F3B906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45956280" sldId="296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F5B39AB1-FB5D-45B6-8E37-E1C45072C8A3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EA61BB75-5666-4789-A14E-B05240B2ACC7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45956280" sldId="296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19F832D5-2225-4A57-9DF1-2DFD2CAF8333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45956280" sldId="296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A754D595-61FB-4B64-A925-4146203D3A6D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45956280" sldId="296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F2D3B739-05E2-4B1E-8A04-9C6D1DB9695A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45956280" sldId="296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5A37C747-725F-409C-96D0-1FE67D93569C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45956280" sldId="296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29_F43E6FF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A66CEDE-3815-427D-99B2-C3BDDDFE50B0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97732606" sldId="297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E9AC2EB8-9BC9-4615-A9A7-BFEB68FED21C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97732606" sldId="297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B62E6681-3498-4D9F-BB76-78D5A3AAFD94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97732606" sldId="297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3F7C798E-8322-487E-97C7-05D820A5DE6B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97732606" sldId="297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3C1F9690-D2A0-4928-8456-0B02500ECBB1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1B8E8A1D-FF3B-45E7-B6DF-70A5181FE277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97732606" sldId="297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49228FA8-522A-47D9-9FAF-9E575C741343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97732606" sldId="297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A34F449B-1972-4DBE-A5E5-4E61A302B25F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97732606" sldId="297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B8E4D00D-88DB-4EDD-8908-CF05EEB49C59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97732606" sldId="297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02E80E3E-DE88-4394-A6FA-B47D53914356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97732606" sldId="297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comments/modernComment_12A_427B658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5BF9A7D-FA1B-44BC-B579-28F9736DC2B2}" authorId="{44791077-F0D5-0959-408E-E29F5B8A19B8}" created="2023-02-08T18:15:05.82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115383176" sldId="298"/>
      <ac:spMk id="17" creationId="{7F4ECE11-B3C1-2298-B5E3-D4A71AB09328}"/>
    </ac:deMkLst>
    <p188:replyLst>
      <p188:reply id="{2E8F2472-8A27-48BC-AA58-19C50A717525}" authorId="{44791077-F0D5-0959-408E-E29F5B8A19B8}" created="2023-02-08T18:22:02.256">
        <p188:txBody>
          <a:bodyPr/>
          <a:lstStyle/>
          <a:p>
            <a:r>
              <a:rPr lang="de-DE"/>
              <a:t>Für mich: Firmen Studium abbrechen -- worte und taten</a:t>
            </a:r>
          </a:p>
        </p188:txBody>
      </p188:reply>
    </p188:replyLst>
    <p188:txBody>
      <a:bodyPr/>
      <a:lstStyle/>
      <a:p>
        <a:r>
          <a:rPr lang="de-DE"/>
          <a:t>Ich weiß 2 + Macht</a:t>
        </a:r>
      </a:p>
    </p188:txBody>
  </p188:cm>
  <p188:cm id="{0D2E5E7D-5D77-4F63-97D0-ECFA2639CD58}" authorId="{44791077-F0D5-0959-408E-E29F5B8A19B8}" created="2023-02-08T18:20:03.9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115383176" sldId="298"/>
      <ac:spMk id="19" creationId="{369F4C1D-E51E-D3BE-91F1-D856BB4B66F9}"/>
    </ac:deMkLst>
    <p188:replyLst>
      <p188:reply id="{EBFFB9FD-E7A2-46F2-94A1-5E2EE9F66046}" authorId="{44791077-F0D5-0959-408E-E29F5B8A19B8}" created="2023-02-08T18:23:12.045">
        <p188:txBody>
          <a:bodyPr/>
          <a:lstStyle/>
          <a:p>
            <a:r>
              <a:rPr lang="de-DE"/>
              <a:t>Für mich: leben ned gradlinig und freunde haben ihm geholfen er ist nichts besonderes </a:t>
            </a:r>
          </a:p>
        </p188:txBody>
      </p188:reply>
    </p188:replyLst>
    <p188:txBody>
      <a:bodyPr/>
      <a:lstStyle/>
      <a:p>
        <a:r>
          <a:rPr lang="de-DE"/>
          <a:t>Man darf nur 3 + Bindung</a:t>
        </a:r>
      </a:p>
    </p188:txBody>
  </p188:cm>
  <p188:cm id="{A40F42B7-5229-4BB2-91A8-359A37F8D6FA}" authorId="{44791077-F0D5-0959-408E-E29F5B8A19B8}" created="2023-02-08T18:20:26.7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115383176" sldId="298"/>
      <ac:spMk id="10" creationId="{6A517226-FFF2-D7C3-EEC2-198194CDE449}"/>
    </ac:deMkLst>
    <p188:replyLst>
      <p188:reply id="{0753CD84-F116-45C5-B31F-FBE60D20D649}" authorId="{44791077-F0D5-0959-408E-E29F5B8A19B8}" created="2023-02-08T18:25:30.567">
        <p188:txBody>
          <a:bodyPr/>
          <a:lstStyle/>
          <a:p>
            <a:r>
              <a:rPr lang="de-DE"/>
              <a:t>Für mich: Selber pläne machen seiner hat er mit besonderem Erfolg gemeistert</a:t>
            </a:r>
          </a:p>
        </p188:txBody>
      </p188:reply>
    </p188:replyLst>
    <p188:txBody>
      <a:bodyPr/>
      <a:lstStyle/>
      <a:p>
        <a:r>
          <a:rPr lang="de-DE"/>
          <a:t>Bleiben sie hungrig 1 + leistung</a:t>
        </a:r>
      </a:p>
    </p188:txBody>
  </p188:cm>
  <p188:cm id="{2EC8153F-1849-4FB6-886D-CD6E6777D786}" authorId="{44791077-F0D5-0959-408E-E29F5B8A19B8}" created="2023-02-08T18:27:17.92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115383176" sldId="298"/>
      <ac:spMk id="20" creationId="{9B19A095-951E-4C12-CDC9-0381F5D15A9D}"/>
    </ac:deMkLst>
    <p188:replyLst>
      <p188:reply id="{22DE8D04-DF33-4EE3-87D0-D305256577F0}" authorId="{44791077-F0D5-0959-408E-E29F5B8A19B8}" created="2023-02-08T19:25:54.919">
        <p188:txBody>
          <a:bodyPr/>
          <a:lstStyle/>
          <a:p>
            <a:r>
              <a:rPr lang="de-DE"/>
              <a:t>Nochmal für Bedürfnis</a:t>
            </a:r>
          </a:p>
        </p188:txBody>
      </p188:reply>
    </p188:replyLst>
    <p188:txBody>
      <a:bodyPr/>
      <a:lstStyle/>
      <a:p>
        <a:r>
          <a:rPr lang="de-DE"/>
          <a:t>Es war einer der 1 (auch) + Leistung</a:t>
        </a:r>
      </a:p>
    </p188:txBody>
  </p188:cm>
  <p188:cm id="{0D07BB19-61EB-461F-AE2E-63F3A05B4B87}" authorId="{44791077-F0D5-0959-408E-E29F5B8A19B8}" created="2023-02-08T19:41:38.941">
    <pc:sldMkLst xmlns:pc="http://schemas.microsoft.com/office/powerpoint/2013/main/command">
      <pc:docMk/>
      <pc:sldMk cId="3137455636" sldId="268"/>
    </pc:sldMkLst>
    <p188:txBody>
      <a:bodyPr/>
      <a:lstStyle/>
      <a:p>
        <a:r>
          <a:rPr lang="de-DE"/>
          <a:t>Hinter das jeweilige Bedürfnis nen haken </a:t>
        </a:r>
      </a:p>
    </p188:txBody>
  </p188:cm>
  <p188:cm id="{1E621274-D6C3-4D86-A531-5EDEA62A6337}" authorId="{44791077-F0D5-0959-408E-E29F5B8A19B8}" created="2023-02-08T20:21:42.3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115383176" sldId="298"/>
      <ac:spMk id="69" creationId="{6DFCDBB5-7630-14A5-4EF4-523D0E95EC93}"/>
    </ac:deMkLst>
    <p188:replyLst>
      <p188:reply id="{EAF4F0FB-A352-4CB1-AC63-90A54A375A5C}" authorId="{44791077-F0D5-0959-408E-E29F5B8A19B8}" created="2023-02-08T20:22:32.994">
        <p188:txBody>
          <a:bodyPr/>
          <a:lstStyle/>
          <a:p>
            <a:r>
              <a:rPr lang="de-DE"/>
              <a:t>Für mich: freunde flaschen und minimum des bedürfnis- reicht für motivation</a:t>
            </a:r>
          </a:p>
        </p188:txBody>
      </p188:reply>
    </p188:replyLst>
    <p188:txBody>
      <a:bodyPr/>
      <a:lstStyle/>
      <a:p>
        <a:r>
          <a:rPr lang="de-DE"/>
          <a:t>Ich bin überzeugt + es war eine  sidn Defizitbedürfnisse 1 
</a:t>
        </a:r>
      </a:p>
    </p188:txBody>
  </p188:cm>
  <p188:cm id="{9C25BF48-A5B9-4198-9963-937667570F04}" authorId="{44791077-F0D5-0959-408E-E29F5B8A19B8}" created="2023-02-08T20:25:17.0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115383176" sldId="298"/>
      <ac:spMk id="69" creationId="{6DFCDBB5-7630-14A5-4EF4-523D0E95EC93}"/>
    </ac:deMkLst>
    <p188:replyLst>
      <p188:reply id="{58E858B4-C918-4EFC-964B-3BE1DEA9931E}" authorId="{44791077-F0D5-0959-408E-E29F5B8A19B8}" created="2023-02-08T20:26:49.930">
        <p188:txBody>
          <a:bodyPr/>
          <a:lstStyle/>
          <a:p>
            <a:r>
              <a:rPr lang="de-DE"/>
              <a:t>Für mich:  kalligrafiekurs geltung
</a:t>
            </a:r>
          </a:p>
        </p188:txBody>
      </p188:reply>
    </p188:replyLst>
    <p188:txBody>
      <a:bodyPr/>
      <a:lstStyle/>
      <a:p>
        <a:r>
          <a:rPr lang="de-DE"/>
          <a:t>Nochmal liebe + wachstumsbedürfnisse 2 </a:t>
        </a:r>
      </a:p>
    </p188:txBody>
  </p188:cm>
  <p188:cm id="{12A34EA1-3F74-4381-9C02-B7511E248EEC}" authorId="{44791077-F0D5-0959-408E-E29F5B8A19B8}" created="2023-02-08T20:29:23.86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115383176" sldId="298"/>
      <ac:spMk id="70" creationId="{B3F4D441-7769-B3D2-E0C4-84225E4EF7C6}"/>
    </ac:deMkLst>
    <p188:replyLst>
      <p188:reply id="{D60A32C8-4587-43A5-B663-CC8E069CC3EE}" authorId="{44791077-F0D5-0959-408E-E29F5B8A19B8}" created="2023-02-08T20:29:46.404">
        <p188:txBody>
          <a:bodyPr/>
          <a:lstStyle/>
          <a:p>
            <a:r>
              <a:rPr lang="de-DE"/>
              <a:t>Für mich : Selbstverwirlichung</a:t>
            </a:r>
          </a:p>
        </p188:txBody>
      </p188:reply>
    </p188:replyLst>
    <p188:txBody>
      <a:bodyPr/>
      <a:lstStyle/>
      <a:p>
        <a:r>
          <a:rPr lang="de-DE"/>
          <a:t>Suchen sie weiter 3+ Wachstumsbedürfnis  selbstverwirklichung </a:t>
        </a:r>
      </a:p>
    </p188:txBody>
  </p188:cm>
  <p188:cm id="{2FB16EDD-3DCB-427F-A0D2-972F61B2B7FA}" authorId="{44791077-F0D5-0959-408E-E29F5B8A19B8}" created="2023-02-08T20:34:41.0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115383176" sldId="298"/>
      <ac:spMk id="71" creationId="{97E25E75-D0EF-B28B-BFC4-77069244A007}"/>
    </ac:deMkLst>
    <p188:replyLst>
      <p188:reply id="{CAAFF67D-BD42-4B9D-84E2-F22C1B8A602E}" authorId="{44791077-F0D5-0959-408E-E29F5B8A19B8}" created="2023-02-08T20:40:22.988">
        <p188:txBody>
          <a:bodyPr/>
          <a:lstStyle/>
          <a:p>
            <a:r>
              <a:rPr lang="de-DE"/>
              <a:t>Für mich: er Schafft es durch zuversicht und seinen geschichten die angst zu nehmen </a:t>
            </a:r>
          </a:p>
        </p188:txBody>
      </p188:reply>
    </p188:replyLst>
    <p188:txBody>
      <a:bodyPr/>
      <a:lstStyle/>
      <a:p>
        <a:r>
          <a:rPr lang="de-DE"/>
          <a:t>Niemand will sterben 1+ Trauer, Angst </a:t>
        </a:r>
      </a:p>
    </p188:txBody>
  </p188:cm>
  <p188:cm id="{63164D31-EBD4-4C0B-AC15-ACB958CDD3E5}" authorId="{44791077-F0D5-0959-408E-E29F5B8A19B8}" created="2023-02-08T20:43:22.3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115383176" sldId="298"/>
      <ac:spMk id="72" creationId="{86307E8E-DA51-AFE4-7E06-745CC03E898D}"/>
    </ac:deMkLst>
    <p188:txBody>
      <a:bodyPr/>
      <a:lstStyle/>
      <a:p>
        <a:r>
          <a:rPr lang="de-DE"/>
          <a:t>Verschwenden sie sie nicht 2 +Freude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67744-0009-A7C1-C712-76E36ACD3B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2238DFB-3D30-360F-BBD1-6444DF4651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8CC4B1-8612-FA01-4AB4-E3BC496FA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B909-2482-4322-B7B4-0C803D0FEAAA}" type="datetimeFigureOut">
              <a:rPr lang="de-DE" smtClean="0"/>
              <a:t>05.03.2023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76DA74-E985-BA97-426E-D8D638FE9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4A9EE6-EFA5-BC97-0C77-B404CC1FF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A186-BDF7-4164-B831-84B7F2B96906}" type="slidenum">
              <a:rPr lang="de-DE" smtClean="0"/>
              <a:t>‹Nr.›</a:t>
            </a:fld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28A5FC4-4D2A-F174-1EB8-4121F0003C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1" y="0"/>
            <a:ext cx="12387129" cy="686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40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D1BD2F-6CBD-60C4-ED97-8DC80B675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DABAB73-1BA3-0BB6-9042-1FAC75B65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98F77A-93A4-E25F-0C53-9A2219CBB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B909-2482-4322-B7B4-0C803D0FEAAA}" type="datetimeFigureOut">
              <a:rPr lang="de-DE" smtClean="0"/>
              <a:t>05.03.2023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0553C8-1925-69E4-7A0C-967ED612C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695842-BC90-704C-3947-32F6910E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A186-BDF7-4164-B831-84B7F2B969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2130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141F95D-699A-B27A-06A8-BB51C86959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1A06395-6FAF-873C-0530-07283489AB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81C18F9-5B83-81D3-D62C-47E50B545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B909-2482-4322-B7B4-0C803D0FEAAA}" type="datetimeFigureOut">
              <a:rPr lang="de-DE" smtClean="0"/>
              <a:t>05.03.2023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6A68CBB-0D7E-0835-7706-BAEBF4919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A0A89D-08F9-73CA-09EF-459182ED5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A186-BDF7-4164-B831-84B7F2B969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45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153B1A-B4C0-359C-8C78-13EBA3648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950972-3D2B-D70C-5C00-72CB67B89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5ED208-99EE-60CB-67E9-CED01087E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B909-2482-4322-B7B4-0C803D0FEAAA}" type="datetimeFigureOut">
              <a:rPr lang="de-DE" smtClean="0"/>
              <a:t>05.03.2023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0929F2-A16E-8C70-6BC8-07FDE768A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58A239-7CC8-420C-C2B8-02703ADAB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A186-BDF7-4164-B831-84B7F2B96906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EBEA7BF-8553-7B50-6CD4-26DC5B0E8F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531" y="-18542"/>
            <a:ext cx="12412531" cy="687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17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4555BC-17A3-ECF0-B15B-4BC385AD4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70BE10-2C60-3C44-7916-9D3E1D157D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261BEC7-9CE3-3F57-9745-C143EFE68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B909-2482-4322-B7B4-0C803D0FEAAA}" type="datetimeFigureOut">
              <a:rPr lang="de-DE" smtClean="0"/>
              <a:t>05.03.2023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63EA8E8-D169-3649-E610-F2236AFF0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D13AE4-D993-3772-4898-CF3D42D01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A186-BDF7-4164-B831-84B7F2B969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4213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39960-537F-58B1-A879-B170794C5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B3DF53-3C67-B383-27E9-27B09DCC91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DCA99B-D089-ED81-837D-963CC9C427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63A99E-C1AA-6DFD-1A53-2804BC8B6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B909-2482-4322-B7B4-0C803D0FEAAA}" type="datetimeFigureOut">
              <a:rPr lang="de-DE" smtClean="0"/>
              <a:t>05.03.2023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B84DC1-5DA6-89FE-5029-F030E9F9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8FF57C0-EC45-BD5F-AE4F-E2DBFBB45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A186-BDF7-4164-B831-84B7F2B969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8953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A88E25-3CB4-3AAC-236B-3BC5C9BDC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C6D706-ADC3-8726-6232-162FC24F3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7355CF0-F1DA-D4A9-F3A6-9207236E9F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55B812E-D4F3-DC72-859A-0856BC00D7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9CDE80A-4236-C161-309B-D92CFC7A4D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BF4BA1A-0657-5133-D2F7-164F99CC3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B909-2482-4322-B7B4-0C803D0FEAAA}" type="datetimeFigureOut">
              <a:rPr lang="de-DE" smtClean="0"/>
              <a:t>05.03.2023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A8FE3CE-9B01-3587-C97C-2CE4BED37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34BE47C-1C26-0214-E068-CB2D10D99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A186-BDF7-4164-B831-84B7F2B969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7329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61B233-303E-64A0-4F05-2AE3DE204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148331A-62B2-FB56-9BDD-5DF409E7D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B909-2482-4322-B7B4-0C803D0FEAAA}" type="datetimeFigureOut">
              <a:rPr lang="de-DE" smtClean="0"/>
              <a:t>05.03.2023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ED9A34-15F9-6260-6278-12727E0D2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ED8175A-E468-CF9B-C4AE-3CF752976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A186-BDF7-4164-B831-84B7F2B969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623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A1988AF-83E1-520D-1934-5BBAF0CE5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B909-2482-4322-B7B4-0C803D0FEAAA}" type="datetimeFigureOut">
              <a:rPr lang="de-DE" smtClean="0"/>
              <a:t>05.03.2023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40744D4-959C-A905-07BC-4420531DA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BBEEC9C-ABC1-D965-4E8A-8F64C4DED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A186-BDF7-4164-B831-84B7F2B96906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8409E5E-A47C-DD21-144D-3F7F3A265C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632"/>
          <a:stretch/>
        </p:blipFill>
        <p:spPr>
          <a:xfrm>
            <a:off x="-88900" y="-11506"/>
            <a:ext cx="12395200" cy="119260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E9180ED-4631-9325-3755-E1125D80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69"/>
          <a:stretch/>
        </p:blipFill>
        <p:spPr>
          <a:xfrm>
            <a:off x="0" y="1181100"/>
            <a:ext cx="12192000" cy="733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983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18264E-BBF7-EDF3-B3DC-EF4658FC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B9372D-A59B-658B-9546-479091880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80D864B-B7DA-D859-B7CC-74A550EFD7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34E9A07-D1A5-D19A-190F-D317135BA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B909-2482-4322-B7B4-0C803D0FEAAA}" type="datetimeFigureOut">
              <a:rPr lang="de-DE" smtClean="0"/>
              <a:t>05.03.2023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A4AA0A7-2CBA-D72C-D14E-18F188C65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91C128-5D52-9BB5-DF69-1CD86A06C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A186-BDF7-4164-B831-84B7F2B969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89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A98EFC-4637-B662-E6C7-21186A02E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572493-1336-2524-C2A9-9958EDC961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D6C2BAA-8E92-2A0A-4E7F-97F0606512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8C8C8FD-7065-1CE3-6966-9C41CD711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B909-2482-4322-B7B4-0C803D0FEAAA}" type="datetimeFigureOut">
              <a:rPr lang="de-DE" smtClean="0"/>
              <a:t>05.03.2023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620897-A397-313B-B0FD-CC09F9F8B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C45D92-A8AD-9779-99CA-0DAB831A8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A186-BDF7-4164-B831-84B7F2B969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81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D7EA3BD-1CA1-E95F-827D-2AB291202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AFA19B-84F9-1686-AE9D-8D6C35F9A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EC8D1DD-3E73-79B9-449D-E9F4A10CC7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FB909-2482-4322-B7B4-0C803D0FEAAA}" type="datetimeFigureOut">
              <a:rPr lang="de-DE" smtClean="0"/>
              <a:t>05.03.2023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B97AC6-DE16-5953-1769-B621FCF49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92A9C1-EAC4-6C39-FF51-6049E50D32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7A186-BDF7-4164-B831-84B7F2B969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888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0C_BB01C61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1A_39F0EB7E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1B_368B8F7F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1C_5024BEEC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1D_CBEA1EB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1F_D7E0548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20_845BC59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21_597151A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22_3F47653F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23_F24C4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24_B4EF187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25_C9C4F46E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26_7F7793E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27_DA221C8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28_6E070EB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29_F43E6FFE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2A_427B658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0D_F0D91F3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14_5F0E90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15_EE33C8AC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16_A9C642A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17_2D94DEFB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18_2876DDC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microsoft.com/office/2018/10/relationships/comments" Target="../comments/modernComment_119_D032107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E_381BAD0E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5C066A2B-551C-EEED-299F-26A5D57026D8}"/>
              </a:ext>
            </a:extLst>
          </p:cNvPr>
          <p:cNvSpPr txBox="1">
            <a:spLocks/>
          </p:cNvSpPr>
          <p:nvPr/>
        </p:nvSpPr>
        <p:spPr>
          <a:xfrm>
            <a:off x="838200" y="2957909"/>
            <a:ext cx="10515600" cy="9421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0406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45563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>
            <a:extLst>
              <a:ext uri="{FF2B5EF4-FFF2-40B4-BE49-F238E27FC236}">
                <a16:creationId xmlns:a16="http://schemas.microsoft.com/office/drawing/2014/main" id="{EE667ED0-BCAC-A82D-D97A-AD90A9FF0D9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429" y="-83030"/>
            <a:ext cx="13013493" cy="9089827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3190061" y="3530415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9720902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F7044D1-A9DF-948F-5BE5-1A6AB305953E}"/>
              </a:ext>
            </a:extLst>
          </p:cNvPr>
          <p:cNvSpPr txBox="1"/>
          <p:nvPr/>
        </p:nvSpPr>
        <p:spPr>
          <a:xfrm>
            <a:off x="986670" y="2607043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151159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F7044D1-A9DF-948F-5BE5-1A6AB305953E}"/>
              </a:ext>
            </a:extLst>
          </p:cNvPr>
          <p:cNvSpPr txBox="1"/>
          <p:nvPr/>
        </p:nvSpPr>
        <p:spPr>
          <a:xfrm>
            <a:off x="986670" y="2607043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708453-AF86-4E00-2925-FCA9A4CB0C8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1" y="-245737"/>
            <a:ext cx="13013493" cy="9089827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2920157" y="3475899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13445854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F7044D1-A9DF-948F-5BE5-1A6AB305953E}"/>
              </a:ext>
            </a:extLst>
          </p:cNvPr>
          <p:cNvSpPr txBox="1"/>
          <p:nvPr/>
        </p:nvSpPr>
        <p:spPr>
          <a:xfrm>
            <a:off x="986670" y="2607043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BAA26E-EF2B-8DDF-5FF9-E04EB8EF2607}"/>
              </a:ext>
            </a:extLst>
          </p:cNvPr>
          <p:cNvSpPr txBox="1"/>
          <p:nvPr/>
        </p:nvSpPr>
        <p:spPr>
          <a:xfrm>
            <a:off x="986670" y="335308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11181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F7044D1-A9DF-948F-5BE5-1A6AB305953E}"/>
              </a:ext>
            </a:extLst>
          </p:cNvPr>
          <p:cNvSpPr txBox="1"/>
          <p:nvPr/>
        </p:nvSpPr>
        <p:spPr>
          <a:xfrm>
            <a:off x="986670" y="2607043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BAA26E-EF2B-8DDF-5FF9-E04EB8EF2607}"/>
              </a:ext>
            </a:extLst>
          </p:cNvPr>
          <p:cNvSpPr txBox="1"/>
          <p:nvPr/>
        </p:nvSpPr>
        <p:spPr>
          <a:xfrm>
            <a:off x="986670" y="335308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3EA7B2C-3076-5805-E2CA-5CDDA02F86A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086" y="-571744"/>
            <a:ext cx="13013493" cy="9089827"/>
          </a:xfrm>
          <a:prstGeom prst="rect">
            <a:avLst/>
          </a:prstGeom>
        </p:spPr>
      </p:pic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3019114" y="3433825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der besten Entscheidungen“</a:t>
              </a:r>
              <a:endParaRPr lang="de-DE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6218031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F7044D1-A9DF-948F-5BE5-1A6AB305953E}"/>
              </a:ext>
            </a:extLst>
          </p:cNvPr>
          <p:cNvSpPr txBox="1"/>
          <p:nvPr/>
        </p:nvSpPr>
        <p:spPr>
          <a:xfrm>
            <a:off x="986670" y="2607043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BAA26E-EF2B-8DDF-5FF9-E04EB8EF2607}"/>
              </a:ext>
            </a:extLst>
          </p:cNvPr>
          <p:cNvSpPr txBox="1"/>
          <p:nvPr/>
        </p:nvSpPr>
        <p:spPr>
          <a:xfrm>
            <a:off x="986670" y="335308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D6824A1-CD57-97E6-58E2-89D9DC8B2697}"/>
              </a:ext>
            </a:extLst>
          </p:cNvPr>
          <p:cNvSpPr txBox="1"/>
          <p:nvPr/>
        </p:nvSpPr>
        <p:spPr>
          <a:xfrm>
            <a:off x="986670" y="409300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06068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F7044D1-A9DF-948F-5BE5-1A6AB305953E}"/>
              </a:ext>
            </a:extLst>
          </p:cNvPr>
          <p:cNvSpPr txBox="1"/>
          <p:nvPr/>
        </p:nvSpPr>
        <p:spPr>
          <a:xfrm>
            <a:off x="986670" y="2607043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BAA26E-EF2B-8DDF-5FF9-E04EB8EF2607}"/>
              </a:ext>
            </a:extLst>
          </p:cNvPr>
          <p:cNvSpPr txBox="1"/>
          <p:nvPr/>
        </p:nvSpPr>
        <p:spPr>
          <a:xfrm>
            <a:off x="986670" y="335308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D6824A1-CD57-97E6-58E2-89D9DC8B2697}"/>
              </a:ext>
            </a:extLst>
          </p:cNvPr>
          <p:cNvSpPr txBox="1"/>
          <p:nvPr/>
        </p:nvSpPr>
        <p:spPr>
          <a:xfrm>
            <a:off x="986670" y="409300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23E6B8E-AF61-4DDE-C41D-C855B60B183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429" y="-197995"/>
            <a:ext cx="13013493" cy="9089827"/>
          </a:xfrm>
          <a:prstGeom prst="rect">
            <a:avLst/>
          </a:prstGeom>
        </p:spPr>
      </p:pic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84350" y="3817201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der besten Entscheidungen“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15005986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F7044D1-A9DF-948F-5BE5-1A6AB305953E}"/>
              </a:ext>
            </a:extLst>
          </p:cNvPr>
          <p:cNvSpPr txBox="1"/>
          <p:nvPr/>
        </p:nvSpPr>
        <p:spPr>
          <a:xfrm>
            <a:off x="986670" y="2607043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BAA26E-EF2B-8DDF-5FF9-E04EB8EF2607}"/>
              </a:ext>
            </a:extLst>
          </p:cNvPr>
          <p:cNvSpPr txBox="1"/>
          <p:nvPr/>
        </p:nvSpPr>
        <p:spPr>
          <a:xfrm>
            <a:off x="986670" y="335308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D6824A1-CD57-97E6-58E2-89D9DC8B2697}"/>
              </a:ext>
            </a:extLst>
          </p:cNvPr>
          <p:cNvSpPr txBox="1"/>
          <p:nvPr/>
        </p:nvSpPr>
        <p:spPr>
          <a:xfrm>
            <a:off x="986670" y="409300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22CC08-85BD-ACA8-29F4-C813F62070F9}"/>
              </a:ext>
            </a:extLst>
          </p:cNvPr>
          <p:cNvSpPr txBox="1"/>
          <p:nvPr/>
        </p:nvSpPr>
        <p:spPr>
          <a:xfrm>
            <a:off x="7290100" y="4114686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C42BE8B-3FB1-9D40-067E-EE52E4B056DC}"/>
              </a:ext>
            </a:extLst>
          </p:cNvPr>
          <p:cNvSpPr txBox="1"/>
          <p:nvPr/>
        </p:nvSpPr>
        <p:spPr>
          <a:xfrm>
            <a:off x="7723270" y="4580640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C155F58-3D38-6C7E-4B94-A30660BF6396}"/>
              </a:ext>
            </a:extLst>
          </p:cNvPr>
          <p:cNvSpPr txBox="1"/>
          <p:nvPr/>
        </p:nvSpPr>
        <p:spPr>
          <a:xfrm>
            <a:off x="8072066" y="500492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16435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F7044D1-A9DF-948F-5BE5-1A6AB305953E}"/>
              </a:ext>
            </a:extLst>
          </p:cNvPr>
          <p:cNvSpPr txBox="1"/>
          <p:nvPr/>
        </p:nvSpPr>
        <p:spPr>
          <a:xfrm>
            <a:off x="986670" y="2607043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BAA26E-EF2B-8DDF-5FF9-E04EB8EF2607}"/>
              </a:ext>
            </a:extLst>
          </p:cNvPr>
          <p:cNvSpPr txBox="1"/>
          <p:nvPr/>
        </p:nvSpPr>
        <p:spPr>
          <a:xfrm>
            <a:off x="986670" y="335308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D6824A1-CD57-97E6-58E2-89D9DC8B2697}"/>
              </a:ext>
            </a:extLst>
          </p:cNvPr>
          <p:cNvSpPr txBox="1"/>
          <p:nvPr/>
        </p:nvSpPr>
        <p:spPr>
          <a:xfrm>
            <a:off x="986670" y="409300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22CC08-85BD-ACA8-29F4-C813F62070F9}"/>
              </a:ext>
            </a:extLst>
          </p:cNvPr>
          <p:cNvSpPr txBox="1"/>
          <p:nvPr/>
        </p:nvSpPr>
        <p:spPr>
          <a:xfrm>
            <a:off x="7290100" y="4114686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C42BE8B-3FB1-9D40-067E-EE52E4B056DC}"/>
              </a:ext>
            </a:extLst>
          </p:cNvPr>
          <p:cNvSpPr txBox="1"/>
          <p:nvPr/>
        </p:nvSpPr>
        <p:spPr>
          <a:xfrm>
            <a:off x="7723270" y="4580640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C155F58-3D38-6C7E-4B94-A30660BF6396}"/>
              </a:ext>
            </a:extLst>
          </p:cNvPr>
          <p:cNvSpPr txBox="1"/>
          <p:nvPr/>
        </p:nvSpPr>
        <p:spPr>
          <a:xfrm>
            <a:off x="8072066" y="500492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56BEAFE-0E8A-A410-9652-9F3A85794FB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429" y="-380327"/>
            <a:ext cx="13013493" cy="9089827"/>
          </a:xfrm>
          <a:prstGeom prst="rect">
            <a:avLst/>
          </a:prstGeom>
        </p:spPr>
      </p:pic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285771" y="3659807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40650870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691D5396-D60F-C025-3942-F8B629594517}"/>
              </a:ext>
            </a:extLst>
          </p:cNvPr>
          <p:cNvSpPr txBox="1">
            <a:spLocks/>
          </p:cNvSpPr>
          <p:nvPr/>
        </p:nvSpPr>
        <p:spPr>
          <a:xfrm>
            <a:off x="1524000" y="22352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6000" dirty="0"/>
              <a:t>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06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F7044D1-A9DF-948F-5BE5-1A6AB305953E}"/>
              </a:ext>
            </a:extLst>
          </p:cNvPr>
          <p:cNvSpPr txBox="1"/>
          <p:nvPr/>
        </p:nvSpPr>
        <p:spPr>
          <a:xfrm>
            <a:off x="986670" y="2607043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BAA26E-EF2B-8DDF-5FF9-E04EB8EF2607}"/>
              </a:ext>
            </a:extLst>
          </p:cNvPr>
          <p:cNvSpPr txBox="1"/>
          <p:nvPr/>
        </p:nvSpPr>
        <p:spPr>
          <a:xfrm>
            <a:off x="986670" y="335308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D6824A1-CD57-97E6-58E2-89D9DC8B2697}"/>
              </a:ext>
            </a:extLst>
          </p:cNvPr>
          <p:cNvSpPr txBox="1"/>
          <p:nvPr/>
        </p:nvSpPr>
        <p:spPr>
          <a:xfrm>
            <a:off x="986670" y="409300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22CC08-85BD-ACA8-29F4-C813F62070F9}"/>
              </a:ext>
            </a:extLst>
          </p:cNvPr>
          <p:cNvSpPr txBox="1"/>
          <p:nvPr/>
        </p:nvSpPr>
        <p:spPr>
          <a:xfrm>
            <a:off x="7290100" y="4114686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C42BE8B-3FB1-9D40-067E-EE52E4B056DC}"/>
              </a:ext>
            </a:extLst>
          </p:cNvPr>
          <p:cNvSpPr txBox="1"/>
          <p:nvPr/>
        </p:nvSpPr>
        <p:spPr>
          <a:xfrm>
            <a:off x="7723270" y="4580640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C155F58-3D38-6C7E-4B94-A30660BF6396}"/>
              </a:ext>
            </a:extLst>
          </p:cNvPr>
          <p:cNvSpPr txBox="1"/>
          <p:nvPr/>
        </p:nvSpPr>
        <p:spPr>
          <a:xfrm>
            <a:off x="8072066" y="500492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846BD91-0AC0-7111-A10B-4D12A00AE266}"/>
              </a:ext>
            </a:extLst>
          </p:cNvPr>
          <p:cNvSpPr txBox="1"/>
          <p:nvPr/>
        </p:nvSpPr>
        <p:spPr>
          <a:xfrm>
            <a:off x="6846561" y="3515169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55682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F7044D1-A9DF-948F-5BE5-1A6AB305953E}"/>
              </a:ext>
            </a:extLst>
          </p:cNvPr>
          <p:cNvSpPr txBox="1"/>
          <p:nvPr/>
        </p:nvSpPr>
        <p:spPr>
          <a:xfrm>
            <a:off x="986670" y="2607043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BAA26E-EF2B-8DDF-5FF9-E04EB8EF2607}"/>
              </a:ext>
            </a:extLst>
          </p:cNvPr>
          <p:cNvSpPr txBox="1"/>
          <p:nvPr/>
        </p:nvSpPr>
        <p:spPr>
          <a:xfrm>
            <a:off x="986670" y="335308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D6824A1-CD57-97E6-58E2-89D9DC8B2697}"/>
              </a:ext>
            </a:extLst>
          </p:cNvPr>
          <p:cNvSpPr txBox="1"/>
          <p:nvPr/>
        </p:nvSpPr>
        <p:spPr>
          <a:xfrm>
            <a:off x="986670" y="409300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22CC08-85BD-ACA8-29F4-C813F62070F9}"/>
              </a:ext>
            </a:extLst>
          </p:cNvPr>
          <p:cNvSpPr txBox="1"/>
          <p:nvPr/>
        </p:nvSpPr>
        <p:spPr>
          <a:xfrm>
            <a:off x="7290100" y="4114686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C42BE8B-3FB1-9D40-067E-EE52E4B056DC}"/>
              </a:ext>
            </a:extLst>
          </p:cNvPr>
          <p:cNvSpPr txBox="1"/>
          <p:nvPr/>
        </p:nvSpPr>
        <p:spPr>
          <a:xfrm>
            <a:off x="7723270" y="4580640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C155F58-3D38-6C7E-4B94-A30660BF6396}"/>
              </a:ext>
            </a:extLst>
          </p:cNvPr>
          <p:cNvSpPr txBox="1"/>
          <p:nvPr/>
        </p:nvSpPr>
        <p:spPr>
          <a:xfrm>
            <a:off x="8072066" y="500492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846BD91-0AC0-7111-A10B-4D12A00AE266}"/>
              </a:ext>
            </a:extLst>
          </p:cNvPr>
          <p:cNvSpPr txBox="1"/>
          <p:nvPr/>
        </p:nvSpPr>
        <p:spPr>
          <a:xfrm>
            <a:off x="6846561" y="3515169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06BD95A-772E-EB3B-1565-8853129D9D1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429" y="-380327"/>
            <a:ext cx="13013493" cy="9089827"/>
          </a:xfrm>
          <a:prstGeom prst="rect">
            <a:avLst/>
          </a:prstGeom>
        </p:spPr>
      </p:pic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4030579" y="3969893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338512804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F7044D1-A9DF-948F-5BE5-1A6AB305953E}"/>
              </a:ext>
            </a:extLst>
          </p:cNvPr>
          <p:cNvSpPr txBox="1"/>
          <p:nvPr/>
        </p:nvSpPr>
        <p:spPr>
          <a:xfrm>
            <a:off x="986670" y="2607043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BAA26E-EF2B-8DDF-5FF9-E04EB8EF2607}"/>
              </a:ext>
            </a:extLst>
          </p:cNvPr>
          <p:cNvSpPr txBox="1"/>
          <p:nvPr/>
        </p:nvSpPr>
        <p:spPr>
          <a:xfrm>
            <a:off x="986670" y="335308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D6824A1-CD57-97E6-58E2-89D9DC8B2697}"/>
              </a:ext>
            </a:extLst>
          </p:cNvPr>
          <p:cNvSpPr txBox="1"/>
          <p:nvPr/>
        </p:nvSpPr>
        <p:spPr>
          <a:xfrm>
            <a:off x="986670" y="409300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22CC08-85BD-ACA8-29F4-C813F62070F9}"/>
              </a:ext>
            </a:extLst>
          </p:cNvPr>
          <p:cNvSpPr txBox="1"/>
          <p:nvPr/>
        </p:nvSpPr>
        <p:spPr>
          <a:xfrm>
            <a:off x="7290100" y="4114686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C42BE8B-3FB1-9D40-067E-EE52E4B056DC}"/>
              </a:ext>
            </a:extLst>
          </p:cNvPr>
          <p:cNvSpPr txBox="1"/>
          <p:nvPr/>
        </p:nvSpPr>
        <p:spPr>
          <a:xfrm>
            <a:off x="7723270" y="4580640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C155F58-3D38-6C7E-4B94-A30660BF6396}"/>
              </a:ext>
            </a:extLst>
          </p:cNvPr>
          <p:cNvSpPr txBox="1"/>
          <p:nvPr/>
        </p:nvSpPr>
        <p:spPr>
          <a:xfrm>
            <a:off x="8072066" y="500492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846BD91-0AC0-7111-A10B-4D12A00AE266}"/>
              </a:ext>
            </a:extLst>
          </p:cNvPr>
          <p:cNvSpPr txBox="1"/>
          <p:nvPr/>
        </p:nvSpPr>
        <p:spPr>
          <a:xfrm>
            <a:off x="6846561" y="3515169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A944572-E86F-F305-8ED5-1DCB86D06EA0}"/>
              </a:ext>
            </a:extLst>
          </p:cNvPr>
          <p:cNvSpPr txBox="1"/>
          <p:nvPr/>
        </p:nvSpPr>
        <p:spPr>
          <a:xfrm>
            <a:off x="6387801" y="288977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85430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F7044D1-A9DF-948F-5BE5-1A6AB305953E}"/>
              </a:ext>
            </a:extLst>
          </p:cNvPr>
          <p:cNvSpPr txBox="1"/>
          <p:nvPr/>
        </p:nvSpPr>
        <p:spPr>
          <a:xfrm>
            <a:off x="986670" y="2607043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BAA26E-EF2B-8DDF-5FF9-E04EB8EF2607}"/>
              </a:ext>
            </a:extLst>
          </p:cNvPr>
          <p:cNvSpPr txBox="1"/>
          <p:nvPr/>
        </p:nvSpPr>
        <p:spPr>
          <a:xfrm>
            <a:off x="986670" y="335308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D6824A1-CD57-97E6-58E2-89D9DC8B2697}"/>
              </a:ext>
            </a:extLst>
          </p:cNvPr>
          <p:cNvSpPr txBox="1"/>
          <p:nvPr/>
        </p:nvSpPr>
        <p:spPr>
          <a:xfrm>
            <a:off x="986670" y="409300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22CC08-85BD-ACA8-29F4-C813F62070F9}"/>
              </a:ext>
            </a:extLst>
          </p:cNvPr>
          <p:cNvSpPr txBox="1"/>
          <p:nvPr/>
        </p:nvSpPr>
        <p:spPr>
          <a:xfrm>
            <a:off x="7290100" y="4114686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C42BE8B-3FB1-9D40-067E-EE52E4B056DC}"/>
              </a:ext>
            </a:extLst>
          </p:cNvPr>
          <p:cNvSpPr txBox="1"/>
          <p:nvPr/>
        </p:nvSpPr>
        <p:spPr>
          <a:xfrm>
            <a:off x="7723270" y="4580640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C155F58-3D38-6C7E-4B94-A30660BF6396}"/>
              </a:ext>
            </a:extLst>
          </p:cNvPr>
          <p:cNvSpPr txBox="1"/>
          <p:nvPr/>
        </p:nvSpPr>
        <p:spPr>
          <a:xfrm>
            <a:off x="8072066" y="500492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846BD91-0AC0-7111-A10B-4D12A00AE266}"/>
              </a:ext>
            </a:extLst>
          </p:cNvPr>
          <p:cNvSpPr txBox="1"/>
          <p:nvPr/>
        </p:nvSpPr>
        <p:spPr>
          <a:xfrm>
            <a:off x="6846561" y="3515169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A944572-E86F-F305-8ED5-1DCB86D06EA0}"/>
              </a:ext>
            </a:extLst>
          </p:cNvPr>
          <p:cNvSpPr txBox="1"/>
          <p:nvPr/>
        </p:nvSpPr>
        <p:spPr>
          <a:xfrm>
            <a:off x="6387801" y="288977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A3E8238D-4CE9-A3E4-DA08-DC45C5A4CE0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429" y="-380327"/>
            <a:ext cx="13013493" cy="9089827"/>
          </a:xfrm>
          <a:prstGeom prst="rect">
            <a:avLst/>
          </a:prstGeom>
        </p:spPr>
      </p:pic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4294976" y="3465537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36596686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F7044D1-A9DF-948F-5BE5-1A6AB305953E}"/>
              </a:ext>
            </a:extLst>
          </p:cNvPr>
          <p:cNvSpPr txBox="1"/>
          <p:nvPr/>
        </p:nvSpPr>
        <p:spPr>
          <a:xfrm>
            <a:off x="986670" y="2607043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BAA26E-EF2B-8DDF-5FF9-E04EB8EF2607}"/>
              </a:ext>
            </a:extLst>
          </p:cNvPr>
          <p:cNvSpPr txBox="1"/>
          <p:nvPr/>
        </p:nvSpPr>
        <p:spPr>
          <a:xfrm>
            <a:off x="986670" y="335308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D6824A1-CD57-97E6-58E2-89D9DC8B2697}"/>
              </a:ext>
            </a:extLst>
          </p:cNvPr>
          <p:cNvSpPr txBox="1"/>
          <p:nvPr/>
        </p:nvSpPr>
        <p:spPr>
          <a:xfrm>
            <a:off x="986670" y="409300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22CC08-85BD-ACA8-29F4-C813F62070F9}"/>
              </a:ext>
            </a:extLst>
          </p:cNvPr>
          <p:cNvSpPr txBox="1"/>
          <p:nvPr/>
        </p:nvSpPr>
        <p:spPr>
          <a:xfrm>
            <a:off x="7290100" y="4114686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C42BE8B-3FB1-9D40-067E-EE52E4B056DC}"/>
              </a:ext>
            </a:extLst>
          </p:cNvPr>
          <p:cNvSpPr txBox="1"/>
          <p:nvPr/>
        </p:nvSpPr>
        <p:spPr>
          <a:xfrm>
            <a:off x="7723270" y="4580640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C155F58-3D38-6C7E-4B94-A30660BF6396}"/>
              </a:ext>
            </a:extLst>
          </p:cNvPr>
          <p:cNvSpPr txBox="1"/>
          <p:nvPr/>
        </p:nvSpPr>
        <p:spPr>
          <a:xfrm>
            <a:off x="8072066" y="500492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846BD91-0AC0-7111-A10B-4D12A00AE266}"/>
              </a:ext>
            </a:extLst>
          </p:cNvPr>
          <p:cNvSpPr txBox="1"/>
          <p:nvPr/>
        </p:nvSpPr>
        <p:spPr>
          <a:xfrm>
            <a:off x="6846561" y="3515169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A944572-E86F-F305-8ED5-1DCB86D06EA0}"/>
              </a:ext>
            </a:extLst>
          </p:cNvPr>
          <p:cNvSpPr txBox="1"/>
          <p:nvPr/>
        </p:nvSpPr>
        <p:spPr>
          <a:xfrm>
            <a:off x="6387801" y="288977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336AACE-A2CE-BFD3-ED66-B8A0CF5B9DC7}"/>
              </a:ext>
            </a:extLst>
          </p:cNvPr>
          <p:cNvSpPr txBox="1"/>
          <p:nvPr/>
        </p:nvSpPr>
        <p:spPr>
          <a:xfrm>
            <a:off x="9660781" y="4075906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2352E08-FB3B-3B9C-FEB7-2EF94E971B91}"/>
              </a:ext>
            </a:extLst>
          </p:cNvPr>
          <p:cNvSpPr txBox="1"/>
          <p:nvPr/>
        </p:nvSpPr>
        <p:spPr>
          <a:xfrm>
            <a:off x="9660781" y="3057639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59562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F7044D1-A9DF-948F-5BE5-1A6AB305953E}"/>
              </a:ext>
            </a:extLst>
          </p:cNvPr>
          <p:cNvSpPr txBox="1"/>
          <p:nvPr/>
        </p:nvSpPr>
        <p:spPr>
          <a:xfrm>
            <a:off x="986670" y="2607043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BAA26E-EF2B-8DDF-5FF9-E04EB8EF2607}"/>
              </a:ext>
            </a:extLst>
          </p:cNvPr>
          <p:cNvSpPr txBox="1"/>
          <p:nvPr/>
        </p:nvSpPr>
        <p:spPr>
          <a:xfrm>
            <a:off x="986670" y="335308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D6824A1-CD57-97E6-58E2-89D9DC8B2697}"/>
              </a:ext>
            </a:extLst>
          </p:cNvPr>
          <p:cNvSpPr txBox="1"/>
          <p:nvPr/>
        </p:nvSpPr>
        <p:spPr>
          <a:xfrm>
            <a:off x="986670" y="409300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22CC08-85BD-ACA8-29F4-C813F62070F9}"/>
              </a:ext>
            </a:extLst>
          </p:cNvPr>
          <p:cNvSpPr txBox="1"/>
          <p:nvPr/>
        </p:nvSpPr>
        <p:spPr>
          <a:xfrm>
            <a:off x="7290100" y="4114686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C42BE8B-3FB1-9D40-067E-EE52E4B056DC}"/>
              </a:ext>
            </a:extLst>
          </p:cNvPr>
          <p:cNvSpPr txBox="1"/>
          <p:nvPr/>
        </p:nvSpPr>
        <p:spPr>
          <a:xfrm>
            <a:off x="7723270" y="4580640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C155F58-3D38-6C7E-4B94-A30660BF6396}"/>
              </a:ext>
            </a:extLst>
          </p:cNvPr>
          <p:cNvSpPr txBox="1"/>
          <p:nvPr/>
        </p:nvSpPr>
        <p:spPr>
          <a:xfrm>
            <a:off x="8072066" y="500492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846BD91-0AC0-7111-A10B-4D12A00AE266}"/>
              </a:ext>
            </a:extLst>
          </p:cNvPr>
          <p:cNvSpPr txBox="1"/>
          <p:nvPr/>
        </p:nvSpPr>
        <p:spPr>
          <a:xfrm>
            <a:off x="6846561" y="3515169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A944572-E86F-F305-8ED5-1DCB86D06EA0}"/>
              </a:ext>
            </a:extLst>
          </p:cNvPr>
          <p:cNvSpPr txBox="1"/>
          <p:nvPr/>
        </p:nvSpPr>
        <p:spPr>
          <a:xfrm>
            <a:off x="6387801" y="288977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336AACE-A2CE-BFD3-ED66-B8A0CF5B9DC7}"/>
              </a:ext>
            </a:extLst>
          </p:cNvPr>
          <p:cNvSpPr txBox="1"/>
          <p:nvPr/>
        </p:nvSpPr>
        <p:spPr>
          <a:xfrm>
            <a:off x="9660781" y="4075906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2352E08-FB3B-3B9C-FEB7-2EF94E971B91}"/>
              </a:ext>
            </a:extLst>
          </p:cNvPr>
          <p:cNvSpPr txBox="1"/>
          <p:nvPr/>
        </p:nvSpPr>
        <p:spPr>
          <a:xfrm>
            <a:off x="9660781" y="3057639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B3D0B29-0348-4E17-A33C-8B0FFECEFAB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429" y="-380327"/>
            <a:ext cx="13013493" cy="9089827"/>
          </a:xfrm>
          <a:prstGeom prst="rect">
            <a:avLst/>
          </a:prstGeom>
        </p:spPr>
      </p:pic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3859918" y="3779060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40977326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F4ECE11-B3C1-2298-B5E3-D4A71AB09328}"/>
              </a:ext>
            </a:extLst>
          </p:cNvPr>
          <p:cNvSpPr txBox="1"/>
          <p:nvPr/>
        </p:nvSpPr>
        <p:spPr>
          <a:xfrm>
            <a:off x="-5566932" y="6196316"/>
            <a:ext cx="5612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„[ich weiß], dass ich etwas ändern muss“</a:t>
            </a:r>
            <a:endParaRPr lang="de-DE" sz="2400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69F4C1D-E51E-D3BE-91F1-D856BB4B66F9}"/>
              </a:ext>
            </a:extLst>
          </p:cNvPr>
          <p:cNvSpPr txBox="1"/>
          <p:nvPr/>
        </p:nvSpPr>
        <p:spPr>
          <a:xfrm>
            <a:off x="-5811206" y="7192951"/>
            <a:ext cx="606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„man darf (nur) nicht den Glauben verlieren“</a:t>
            </a:r>
            <a:endParaRPr lang="de-DE" sz="2400" b="1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B8ACC0F-3B64-EABD-4915-2090F7443D6B}"/>
              </a:ext>
            </a:extLst>
          </p:cNvPr>
          <p:cNvGrpSpPr/>
          <p:nvPr/>
        </p:nvGrpSpPr>
        <p:grpSpPr>
          <a:xfrm>
            <a:off x="-6016467" y="4231052"/>
            <a:ext cx="6267117" cy="1444297"/>
            <a:chOff x="3359483" y="4039215"/>
            <a:chExt cx="6267117" cy="1444297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A517226-FFF2-D7C3-EEC2-198194CDE449}"/>
                </a:ext>
              </a:extLst>
            </p:cNvPr>
            <p:cNvSpPr txBox="1"/>
            <p:nvPr/>
          </p:nvSpPr>
          <p:spPr>
            <a:xfrm>
              <a:off x="3359483" y="4039215"/>
              <a:ext cx="6267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„Bleiben Sie hungrig, bleiben Sie verrückt“</a:t>
              </a:r>
              <a:endParaRPr lang="de-DE" sz="2400" b="1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9B19A095-951E-4C12-CDC9-0381F5D15A9D}"/>
                </a:ext>
              </a:extLst>
            </p:cNvPr>
            <p:cNvSpPr txBox="1"/>
            <p:nvPr/>
          </p:nvSpPr>
          <p:spPr>
            <a:xfrm>
              <a:off x="3376202" y="5021847"/>
              <a:ext cx="5612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effectLst/>
                  <a:ea typeface="Calibri" panose="020F0502020204030204" pitchFamily="34" charset="0"/>
                </a:rPr>
                <a:t>„Es war eine den besten Entscheidungen“</a:t>
              </a:r>
              <a:endParaRPr lang="de-DE" sz="2400" b="1" dirty="0"/>
            </a:p>
          </p:txBody>
        </p: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425D60AE-1C19-CEA8-B0F0-72B3C982A8FE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F70801F-95BE-AD85-3FC8-EE1D7CD4EB51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58F38D3-5358-AE30-C066-75BC6BAC2B84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CA2FCD-FAF1-A351-917B-7AD565AFD82E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CF7CE52-C4EC-3C13-6959-B54A64AB792B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E3E4D37-44C1-C225-84DC-6E17DB52ABB2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E4B7BD50-792C-400A-E905-2B57014E9FB3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37ADE222-174A-E4B4-336E-ED39CF726AFB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45472911-84DB-86DD-BA4A-C5D2CF4260BE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E2026FA4-AEEB-04D9-3163-602474517146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5332A8EB-E90C-ECF6-BCD1-18B356EEA8F2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A1729FE6-6DDC-2617-D8C7-D32718BF8712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78BE2033-FD41-8865-EA97-7868F3F1AA01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sp>
        <p:nvSpPr>
          <p:cNvPr id="68" name="Textfeld 67">
            <a:extLst>
              <a:ext uri="{FF2B5EF4-FFF2-40B4-BE49-F238E27FC236}">
                <a16:creationId xmlns:a16="http://schemas.microsoft.com/office/drawing/2014/main" id="{B2C8E9B0-8622-AC67-C153-9FB72B7141D3}"/>
              </a:ext>
            </a:extLst>
          </p:cNvPr>
          <p:cNvSpPr txBox="1"/>
          <p:nvPr/>
        </p:nvSpPr>
        <p:spPr>
          <a:xfrm>
            <a:off x="3099100" y="6870433"/>
            <a:ext cx="5927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„Es war eine den besten Entscheidungen“</a:t>
            </a:r>
            <a:endParaRPr lang="de-DE" sz="2400" b="1" dirty="0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6DFCDBB5-7630-14A5-4EF4-523D0E95EC93}"/>
              </a:ext>
            </a:extLst>
          </p:cNvPr>
          <p:cNvSpPr txBox="1"/>
          <p:nvPr/>
        </p:nvSpPr>
        <p:spPr>
          <a:xfrm>
            <a:off x="3165187" y="7423784"/>
            <a:ext cx="5861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bin überzeugt, dass meine Liebe zu meiner Arbeit mein einziger Antrieb war“</a:t>
            </a:r>
            <a:endParaRPr lang="de-DE" sz="2400" b="1" dirty="0"/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3F4D441-7769-B3D2-E0C4-84225E4EF7C6}"/>
              </a:ext>
            </a:extLst>
          </p:cNvPr>
          <p:cNvSpPr txBox="1"/>
          <p:nvPr/>
        </p:nvSpPr>
        <p:spPr>
          <a:xfrm>
            <a:off x="3467099" y="8346467"/>
            <a:ext cx="382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„Suchen Sie weiter, lassen Sie nicht locker“</a:t>
            </a:r>
            <a:endParaRPr lang="de-DE" sz="2400" b="1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7E25E75-D0EF-B28B-BFC4-77069244A007}"/>
              </a:ext>
            </a:extLst>
          </p:cNvPr>
          <p:cNvSpPr txBox="1"/>
          <p:nvPr/>
        </p:nvSpPr>
        <p:spPr>
          <a:xfrm>
            <a:off x="12417903" y="3742338"/>
            <a:ext cx="3495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„Niemand will sterben“</a:t>
            </a:r>
            <a:endParaRPr lang="de-DE" sz="2400" b="1" dirty="0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86307E8E-DA51-AFE4-7E06-745CC03E898D}"/>
              </a:ext>
            </a:extLst>
          </p:cNvPr>
          <p:cNvSpPr txBox="1"/>
          <p:nvPr/>
        </p:nvSpPr>
        <p:spPr>
          <a:xfrm>
            <a:off x="12292624" y="5407354"/>
            <a:ext cx="3845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„Verschwenden sie (sie) [die Zeit] nicht“</a:t>
            </a:r>
            <a:endParaRPr lang="de-DE" sz="2400" b="1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D49A5-5954-5F9A-F0B0-BC47FFB32345}"/>
              </a:ext>
            </a:extLst>
          </p:cNvPr>
          <p:cNvGrpSpPr/>
          <p:nvPr/>
        </p:nvGrpSpPr>
        <p:grpSpPr>
          <a:xfrm>
            <a:off x="3300184" y="2583733"/>
            <a:ext cx="4983321" cy="3257303"/>
            <a:chOff x="3300184" y="2583733"/>
            <a:chExt cx="4983321" cy="3257303"/>
          </a:xfrm>
        </p:grpSpPr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ECB9F01A-C777-0037-20E5-597E700EC29E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681F383E-3A62-9FBA-26D3-4C910F925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02A8DF76-79CF-0930-7AF2-0C217E560C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E4ECEF"/>
                  </a:clrFrom>
                  <a:clrTo>
                    <a:srgbClr val="E4ECE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F330488-A6F2-53AA-5D5D-B6170864A9FE}"/>
                </a:ext>
              </a:extLst>
            </p:cNvPr>
            <p:cNvSpPr txBox="1"/>
            <p:nvPr/>
          </p:nvSpPr>
          <p:spPr>
            <a:xfrm>
              <a:off x="3300184" y="5594815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23FAC5A-8490-CA7C-49FC-09FF4DBC640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1F7044D1-A9DF-948F-5BE5-1A6AB305953E}"/>
              </a:ext>
            </a:extLst>
          </p:cNvPr>
          <p:cNvSpPr txBox="1"/>
          <p:nvPr/>
        </p:nvSpPr>
        <p:spPr>
          <a:xfrm>
            <a:off x="986670" y="2607043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BAA26E-EF2B-8DDF-5FF9-E04EB8EF2607}"/>
              </a:ext>
            </a:extLst>
          </p:cNvPr>
          <p:cNvSpPr txBox="1"/>
          <p:nvPr/>
        </p:nvSpPr>
        <p:spPr>
          <a:xfrm>
            <a:off x="986670" y="335308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D6824A1-CD57-97E6-58E2-89D9DC8B2697}"/>
              </a:ext>
            </a:extLst>
          </p:cNvPr>
          <p:cNvSpPr txBox="1"/>
          <p:nvPr/>
        </p:nvSpPr>
        <p:spPr>
          <a:xfrm>
            <a:off x="986670" y="409300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22CC08-85BD-ACA8-29F4-C813F62070F9}"/>
              </a:ext>
            </a:extLst>
          </p:cNvPr>
          <p:cNvSpPr txBox="1"/>
          <p:nvPr/>
        </p:nvSpPr>
        <p:spPr>
          <a:xfrm>
            <a:off x="7290100" y="4114686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C42BE8B-3FB1-9D40-067E-EE52E4B056DC}"/>
              </a:ext>
            </a:extLst>
          </p:cNvPr>
          <p:cNvSpPr txBox="1"/>
          <p:nvPr/>
        </p:nvSpPr>
        <p:spPr>
          <a:xfrm>
            <a:off x="7723270" y="4580640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C155F58-3D38-6C7E-4B94-A30660BF6396}"/>
              </a:ext>
            </a:extLst>
          </p:cNvPr>
          <p:cNvSpPr txBox="1"/>
          <p:nvPr/>
        </p:nvSpPr>
        <p:spPr>
          <a:xfrm>
            <a:off x="8072066" y="5004922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846BD91-0AC0-7111-A10B-4D12A00AE266}"/>
              </a:ext>
            </a:extLst>
          </p:cNvPr>
          <p:cNvSpPr txBox="1"/>
          <p:nvPr/>
        </p:nvSpPr>
        <p:spPr>
          <a:xfrm>
            <a:off x="6846561" y="3515169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A944572-E86F-F305-8ED5-1DCB86D06EA0}"/>
              </a:ext>
            </a:extLst>
          </p:cNvPr>
          <p:cNvSpPr txBox="1"/>
          <p:nvPr/>
        </p:nvSpPr>
        <p:spPr>
          <a:xfrm>
            <a:off x="6387801" y="2889774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336AACE-A2CE-BFD3-ED66-B8A0CF5B9DC7}"/>
              </a:ext>
            </a:extLst>
          </p:cNvPr>
          <p:cNvSpPr txBox="1"/>
          <p:nvPr/>
        </p:nvSpPr>
        <p:spPr>
          <a:xfrm>
            <a:off x="9660781" y="4075906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2352E08-FB3B-3B9C-FEB7-2EF94E971B91}"/>
              </a:ext>
            </a:extLst>
          </p:cNvPr>
          <p:cNvSpPr txBox="1"/>
          <p:nvPr/>
        </p:nvSpPr>
        <p:spPr>
          <a:xfrm>
            <a:off x="9660781" y="3057639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2FDA958-6A76-79B4-D68A-9FE174C5A694}"/>
              </a:ext>
            </a:extLst>
          </p:cNvPr>
          <p:cNvSpPr txBox="1"/>
          <p:nvPr/>
        </p:nvSpPr>
        <p:spPr>
          <a:xfrm>
            <a:off x="9653112" y="4618479"/>
            <a:ext cx="6975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53831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D0EFA35-641F-D1DF-C9A1-751F8724DE23}"/>
              </a:ext>
            </a:extLst>
          </p:cNvPr>
          <p:cNvSpPr txBox="1"/>
          <p:nvPr/>
        </p:nvSpPr>
        <p:spPr>
          <a:xfrm>
            <a:off x="713740" y="655955"/>
            <a:ext cx="274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Barack Obama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C94D860-EBD0-C7F4-CC4A-AAD2563E4916}"/>
              </a:ext>
            </a:extLst>
          </p:cNvPr>
          <p:cNvGrpSpPr/>
          <p:nvPr/>
        </p:nvGrpSpPr>
        <p:grpSpPr>
          <a:xfrm>
            <a:off x="1511299" y="1177925"/>
            <a:ext cx="9169400" cy="5456147"/>
            <a:chOff x="1511299" y="1177925"/>
            <a:chExt cx="9169400" cy="5456147"/>
          </a:xfrm>
        </p:grpSpPr>
        <p:pic>
          <p:nvPicPr>
            <p:cNvPr id="11" name="Grafik 10" descr="Ein Bild, das gestreift, Person, Flagge enthält.&#10;&#10;Automatisch generierte Beschreibung">
              <a:extLst>
                <a:ext uri="{FF2B5EF4-FFF2-40B4-BE49-F238E27FC236}">
                  <a16:creationId xmlns:a16="http://schemas.microsoft.com/office/drawing/2014/main" id="{461C71EF-EA0B-0174-B6F9-1D93E7453C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7" t="-4433" r="11732" b="4433"/>
            <a:stretch/>
          </p:blipFill>
          <p:spPr>
            <a:xfrm>
              <a:off x="1511299" y="1177925"/>
              <a:ext cx="9169400" cy="5172075"/>
            </a:xfrm>
            <a:prstGeom prst="rect">
              <a:avLst/>
            </a:prstGeom>
          </p:spPr>
        </p:pic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1CC347B4-E985-2557-A238-D1EEC799EE6F}"/>
                </a:ext>
              </a:extLst>
            </p:cNvPr>
            <p:cNvSpPr txBox="1"/>
            <p:nvPr/>
          </p:nvSpPr>
          <p:spPr>
            <a:xfrm>
              <a:off x="1511299" y="6387851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9: Barack Obama vor der Wahlsiegrede </a:t>
              </a:r>
            </a:p>
          </p:txBody>
        </p:sp>
      </p:grp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BA202926-DE67-9B9C-F0EC-E6EA6BC7161B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304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D0EFA35-641F-D1DF-C9A1-751F8724DE23}"/>
              </a:ext>
            </a:extLst>
          </p:cNvPr>
          <p:cNvSpPr txBox="1"/>
          <p:nvPr/>
        </p:nvSpPr>
        <p:spPr>
          <a:xfrm>
            <a:off x="713740" y="655955"/>
            <a:ext cx="274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Barack Obama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8054B01-0107-6F6C-F2A5-2B62B2C35FF2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8C64632-FA7D-AAD7-0687-401F2DBD77EE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5D0E8A2-405F-5C3F-CA4F-17BD5D951EDD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70513DAE-1EC0-0059-7080-F78EC50B1A83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BE238645-B8F0-F52C-8201-AF7ECE3D1A65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7E149D54-6883-5E65-5A19-9E8C1ECA8DAC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1FE1564-B659-79E2-3B36-DE9C31507AE7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366F92E9-0EAF-E207-E7B8-9E2B286099AC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600F973A-06D6-115E-E5E0-D84D05820D8B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B2BBA454-0DCE-8770-28AE-51C3923B9B67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B04D1F75-B069-45A4-B285-FEED9CCD1F7D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72F5CAF9-7E2D-BFC2-3416-C2664ED33005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2D018296-CD00-BE7A-C757-B0A09AD5DB6E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E37B1F8-BF0C-EE00-28DC-F116AAE7D4B4}"/>
              </a:ext>
            </a:extLst>
          </p:cNvPr>
          <p:cNvGrpSpPr/>
          <p:nvPr/>
        </p:nvGrpSpPr>
        <p:grpSpPr>
          <a:xfrm>
            <a:off x="3300184" y="2583733"/>
            <a:ext cx="4983321" cy="3216915"/>
            <a:chOff x="3300184" y="2583733"/>
            <a:chExt cx="4983321" cy="3216915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60B13B7F-9D2C-6226-A973-CC6E312A399D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15" name="Grafik 14">
                <a:extLst>
                  <a:ext uri="{FF2B5EF4-FFF2-40B4-BE49-F238E27FC236}">
                    <a16:creationId xmlns:a16="http://schemas.microsoft.com/office/drawing/2014/main" id="{016B76BC-B8E8-BE2D-394E-54C345121E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16" name="Grafik 15">
                <a:extLst>
                  <a:ext uri="{FF2B5EF4-FFF2-40B4-BE49-F238E27FC236}">
                    <a16:creationId xmlns:a16="http://schemas.microsoft.com/office/drawing/2014/main" id="{196B187B-904D-6B5C-FB8F-FE93BE6D49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BDDEA035-7265-41E6-9D30-22D6541EABCF}"/>
                </a:ext>
              </a:extLst>
            </p:cNvPr>
            <p:cNvSpPr txBox="1"/>
            <p:nvPr/>
          </p:nvSpPr>
          <p:spPr>
            <a:xfrm>
              <a:off x="3300184" y="5554427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E8D14914-4228-27E2-338A-1CAD7507C9EF}"/>
              </a:ext>
            </a:extLst>
          </p:cNvPr>
          <p:cNvSpPr txBox="1"/>
          <p:nvPr/>
        </p:nvSpPr>
        <p:spPr>
          <a:xfrm>
            <a:off x="-4428296" y="5911963"/>
            <a:ext cx="4530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verspreche, dass wir als Nation dorthin gelangen werden“</a:t>
            </a:r>
            <a:endParaRPr lang="de-DE" sz="2400" b="1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6448C57-B489-B325-1D83-69D75ADF813F}"/>
              </a:ext>
            </a:extLst>
          </p:cNvPr>
          <p:cNvSpPr txBox="1"/>
          <p:nvPr/>
        </p:nvSpPr>
        <p:spPr>
          <a:xfrm>
            <a:off x="-1892660" y="7139115"/>
            <a:ext cx="3948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„Wir werden euch besiegen“</a:t>
            </a:r>
            <a:endParaRPr lang="de-DE" sz="2400" b="1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A39AC5A-ED48-DD40-FBF9-C4AEA5F0DE3F}"/>
              </a:ext>
            </a:extLst>
          </p:cNvPr>
          <p:cNvSpPr txBox="1"/>
          <p:nvPr/>
        </p:nvSpPr>
        <p:spPr>
          <a:xfrm>
            <a:off x="-2127634" y="5054144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„Hallo Chicago“</a:t>
            </a:r>
            <a:endParaRPr lang="de-DE" sz="2400" b="1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6B60553-2BAF-B329-A170-0B9DB70BD2B2}"/>
              </a:ext>
            </a:extLst>
          </p:cNvPr>
          <p:cNvSpPr txBox="1"/>
          <p:nvPr/>
        </p:nvSpPr>
        <p:spPr>
          <a:xfrm>
            <a:off x="-2079407" y="7745843"/>
            <a:ext cx="4135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„Ihre Stimme macht diesen Unterschied“</a:t>
            </a:r>
            <a:endParaRPr lang="de-DE" sz="2400" b="1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F613379-B541-DED9-A035-EF1FC5B2DDCB}"/>
              </a:ext>
            </a:extLst>
          </p:cNvPr>
          <p:cNvSpPr txBox="1"/>
          <p:nvPr/>
        </p:nvSpPr>
        <p:spPr>
          <a:xfrm>
            <a:off x="12523590" y="5282708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Zerstörung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D7C7E0A-FA8F-1AA5-C39E-B59EA96E3262}"/>
              </a:ext>
            </a:extLst>
          </p:cNvPr>
          <p:cNvSpPr txBox="1"/>
          <p:nvPr/>
        </p:nvSpPr>
        <p:spPr>
          <a:xfrm>
            <a:off x="9955503" y="6806863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Sklaverei 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B9A07A6-67DF-B090-965B-B16EE3D38BED}"/>
              </a:ext>
            </a:extLst>
          </p:cNvPr>
          <p:cNvSpPr txBox="1"/>
          <p:nvPr/>
        </p:nvSpPr>
        <p:spPr>
          <a:xfrm>
            <a:off x="12579009" y="6169980"/>
            <a:ext cx="393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Damals fehlendes Wahlrecht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4AFDE0F-EF76-1044-9CD5-A428B717545E}"/>
              </a:ext>
            </a:extLst>
          </p:cNvPr>
          <p:cNvSpPr txBox="1"/>
          <p:nvPr/>
        </p:nvSpPr>
        <p:spPr>
          <a:xfrm>
            <a:off x="9939717" y="7139115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Rassenhass </a:t>
            </a:r>
          </a:p>
        </p:txBody>
      </p: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898F7E7B-4477-CA82-C42A-8A948A74C8C8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76113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D0EFA35-641F-D1DF-C9A1-751F8724DE23}"/>
              </a:ext>
            </a:extLst>
          </p:cNvPr>
          <p:cNvSpPr txBox="1"/>
          <p:nvPr/>
        </p:nvSpPr>
        <p:spPr>
          <a:xfrm>
            <a:off x="713740" y="655955"/>
            <a:ext cx="274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Barack Obama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8054B01-0107-6F6C-F2A5-2B62B2C35FF2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Motive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8C64632-FA7D-AAD7-0687-401F2DBD77EE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Bedürfnisse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5D0E8A2-405F-5C3F-CA4F-17BD5D951EDD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Emotionen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70513DAE-1EC0-0059-7080-F78EC50B1A83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BE238645-B8F0-F52C-8201-AF7ECE3D1A65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Machtmotiv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7E149D54-6883-5E65-5A19-9E8C1ECA8DAC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Leistungsmotiv</a:t>
              </a: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1FE1564-B659-79E2-3B36-DE9C31507AE7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Bindungsmotiv</a:t>
              </a: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366F92E9-0EAF-E207-E7B8-9E2B286099AC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600F973A-06D6-115E-E5E0-D84D05820D8B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Wut</a:t>
              </a:r>
              <a:r>
                <a: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B2BBA454-0DCE-8770-28AE-51C3923B9B67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Trauer</a:t>
              </a: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B04D1F75-B069-45A4-B285-FEED9CCD1F7D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Angst</a:t>
              </a: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72F5CAF9-7E2D-BFC2-3416-C2664ED33005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Ekel</a:t>
              </a: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2D018296-CD00-BE7A-C757-B0A09AD5DB6E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Freude</a:t>
              </a: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E37B1F8-BF0C-EE00-28DC-F116AAE7D4B4}"/>
              </a:ext>
            </a:extLst>
          </p:cNvPr>
          <p:cNvGrpSpPr/>
          <p:nvPr/>
        </p:nvGrpSpPr>
        <p:grpSpPr>
          <a:xfrm>
            <a:off x="3300184" y="2583733"/>
            <a:ext cx="4983321" cy="3216915"/>
            <a:chOff x="3300184" y="2583733"/>
            <a:chExt cx="4983321" cy="3216915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60B13B7F-9D2C-6226-A973-CC6E312A399D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15" name="Grafik 14">
                <a:extLst>
                  <a:ext uri="{FF2B5EF4-FFF2-40B4-BE49-F238E27FC236}">
                    <a16:creationId xmlns:a16="http://schemas.microsoft.com/office/drawing/2014/main" id="{016B76BC-B8E8-BE2D-394E-54C345121E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16" name="Grafik 15">
                <a:extLst>
                  <a:ext uri="{FF2B5EF4-FFF2-40B4-BE49-F238E27FC236}">
                    <a16:creationId xmlns:a16="http://schemas.microsoft.com/office/drawing/2014/main" id="{196B187B-904D-6B5C-FB8F-FE93BE6D49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BDDEA035-7265-41E6-9D30-22D6541EABCF}"/>
                </a:ext>
              </a:extLst>
            </p:cNvPr>
            <p:cNvSpPr txBox="1"/>
            <p:nvPr/>
          </p:nvSpPr>
          <p:spPr>
            <a:xfrm>
              <a:off x="3300184" y="5554427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Abb. 7: Bedürfnispyramide nach Abraham Maslow</a:t>
              </a:r>
            </a:p>
          </p:txBody>
        </p:sp>
      </p:grp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898F7E7B-4477-CA82-C42A-8A948A74C8C8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 5">
            <a:extLst>
              <a:ext uri="{FF2B5EF4-FFF2-40B4-BE49-F238E27FC236}">
                <a16:creationId xmlns:a16="http://schemas.microsoft.com/office/drawing/2014/main" id="{EBCF86FF-6159-0BE0-561B-135462CFC44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240" y="-475834"/>
            <a:ext cx="13013493" cy="908982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8D14914-4228-27E2-338A-1CAD7507C9EF}"/>
              </a:ext>
            </a:extLst>
          </p:cNvPr>
          <p:cNvSpPr txBox="1"/>
          <p:nvPr/>
        </p:nvSpPr>
        <p:spPr>
          <a:xfrm>
            <a:off x="3690691" y="2955460"/>
            <a:ext cx="4530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„Ich verspreche, dass wir als Nation dorthin gelangen werden“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6448C57-B489-B325-1D83-69D75ADF813F}"/>
              </a:ext>
            </a:extLst>
          </p:cNvPr>
          <p:cNvSpPr txBox="1"/>
          <p:nvPr/>
        </p:nvSpPr>
        <p:spPr>
          <a:xfrm>
            <a:off x="3975637" y="4127447"/>
            <a:ext cx="3948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„Wir werden euch besiegen“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A39AC5A-ED48-DD40-FBF9-C4AEA5F0DE3F}"/>
              </a:ext>
            </a:extLst>
          </p:cNvPr>
          <p:cNvSpPr txBox="1"/>
          <p:nvPr/>
        </p:nvSpPr>
        <p:spPr>
          <a:xfrm>
            <a:off x="-2127634" y="5054144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„Hallo Chicago“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6B60553-2BAF-B329-A170-0B9DB70BD2B2}"/>
              </a:ext>
            </a:extLst>
          </p:cNvPr>
          <p:cNvSpPr txBox="1"/>
          <p:nvPr/>
        </p:nvSpPr>
        <p:spPr>
          <a:xfrm>
            <a:off x="-2079407" y="7745843"/>
            <a:ext cx="4135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„Ihre Stimme macht diesen Unterschied“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F613379-B541-DED9-A035-EF1FC5B2DDCB}"/>
              </a:ext>
            </a:extLst>
          </p:cNvPr>
          <p:cNvSpPr txBox="1"/>
          <p:nvPr/>
        </p:nvSpPr>
        <p:spPr>
          <a:xfrm>
            <a:off x="12523590" y="5282708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Zerstörung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D7C7E0A-FA8F-1AA5-C39E-B59EA96E3262}"/>
              </a:ext>
            </a:extLst>
          </p:cNvPr>
          <p:cNvSpPr txBox="1"/>
          <p:nvPr/>
        </p:nvSpPr>
        <p:spPr>
          <a:xfrm>
            <a:off x="9955503" y="6806863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Sklaverei 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B9A07A6-67DF-B090-965B-B16EE3D38BED}"/>
              </a:ext>
            </a:extLst>
          </p:cNvPr>
          <p:cNvSpPr txBox="1"/>
          <p:nvPr/>
        </p:nvSpPr>
        <p:spPr>
          <a:xfrm>
            <a:off x="12579009" y="6169980"/>
            <a:ext cx="393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Damals fehlendes Wahlrecht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4AFDE0F-EF76-1044-9CD5-A428B717545E}"/>
              </a:ext>
            </a:extLst>
          </p:cNvPr>
          <p:cNvSpPr txBox="1"/>
          <p:nvPr/>
        </p:nvSpPr>
        <p:spPr>
          <a:xfrm>
            <a:off x="9939717" y="7139115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Rassenhass </a:t>
            </a:r>
          </a:p>
        </p:txBody>
      </p:sp>
    </p:spTree>
    <p:extLst>
      <p:ext uri="{BB962C8B-B14F-4D97-AF65-F5344CB8AC3E}">
        <p14:creationId xmlns:p14="http://schemas.microsoft.com/office/powerpoint/2010/main" val="15947901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AFD3F2-C939-0CE4-8DCE-9FE0B05F3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6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082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D0EFA35-641F-D1DF-C9A1-751F8724DE23}"/>
              </a:ext>
            </a:extLst>
          </p:cNvPr>
          <p:cNvSpPr txBox="1"/>
          <p:nvPr/>
        </p:nvSpPr>
        <p:spPr>
          <a:xfrm>
            <a:off x="713740" y="655955"/>
            <a:ext cx="274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Barack Obama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8054B01-0107-6F6C-F2A5-2B62B2C35FF2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8C64632-FA7D-AAD7-0687-401F2DBD77EE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5D0E8A2-405F-5C3F-CA4F-17BD5D951EDD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70513DAE-1EC0-0059-7080-F78EC50B1A83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BE238645-B8F0-F52C-8201-AF7ECE3D1A65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7E149D54-6883-5E65-5A19-9E8C1ECA8DAC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1FE1564-B659-79E2-3B36-DE9C31507AE7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366F92E9-0EAF-E207-E7B8-9E2B286099AC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600F973A-06D6-115E-E5E0-D84D05820D8B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B2BBA454-0DCE-8770-28AE-51C3923B9B67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B04D1F75-B069-45A4-B285-FEED9CCD1F7D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72F5CAF9-7E2D-BFC2-3416-C2664ED33005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2D018296-CD00-BE7A-C757-B0A09AD5DB6E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E37B1F8-BF0C-EE00-28DC-F116AAE7D4B4}"/>
              </a:ext>
            </a:extLst>
          </p:cNvPr>
          <p:cNvGrpSpPr/>
          <p:nvPr/>
        </p:nvGrpSpPr>
        <p:grpSpPr>
          <a:xfrm>
            <a:off x="3300184" y="2583733"/>
            <a:ext cx="4983321" cy="3216915"/>
            <a:chOff x="3300184" y="2583733"/>
            <a:chExt cx="4983321" cy="3216915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60B13B7F-9D2C-6226-A973-CC6E312A399D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15" name="Grafik 14">
                <a:extLst>
                  <a:ext uri="{FF2B5EF4-FFF2-40B4-BE49-F238E27FC236}">
                    <a16:creationId xmlns:a16="http://schemas.microsoft.com/office/drawing/2014/main" id="{016B76BC-B8E8-BE2D-394E-54C345121E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16" name="Grafik 15">
                <a:extLst>
                  <a:ext uri="{FF2B5EF4-FFF2-40B4-BE49-F238E27FC236}">
                    <a16:creationId xmlns:a16="http://schemas.microsoft.com/office/drawing/2014/main" id="{196B187B-904D-6B5C-FB8F-FE93BE6D49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BDDEA035-7265-41E6-9D30-22D6541EABCF}"/>
                </a:ext>
              </a:extLst>
            </p:cNvPr>
            <p:cNvSpPr txBox="1"/>
            <p:nvPr/>
          </p:nvSpPr>
          <p:spPr>
            <a:xfrm>
              <a:off x="3300184" y="5554427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E8D14914-4228-27E2-338A-1CAD7507C9EF}"/>
              </a:ext>
            </a:extLst>
          </p:cNvPr>
          <p:cNvSpPr txBox="1"/>
          <p:nvPr/>
        </p:nvSpPr>
        <p:spPr>
          <a:xfrm>
            <a:off x="-4428296" y="5911963"/>
            <a:ext cx="4530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verspreche, dass wir als Nation dorthin gelangen werden“</a:t>
            </a:r>
            <a:endParaRPr lang="de-DE" sz="2400" b="1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6448C57-B489-B325-1D83-69D75ADF813F}"/>
              </a:ext>
            </a:extLst>
          </p:cNvPr>
          <p:cNvSpPr txBox="1"/>
          <p:nvPr/>
        </p:nvSpPr>
        <p:spPr>
          <a:xfrm>
            <a:off x="-1892660" y="7139115"/>
            <a:ext cx="3948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„Wir werden euch besiegen“</a:t>
            </a:r>
            <a:endParaRPr lang="de-DE" sz="2400" b="1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A39AC5A-ED48-DD40-FBF9-C4AEA5F0DE3F}"/>
              </a:ext>
            </a:extLst>
          </p:cNvPr>
          <p:cNvSpPr txBox="1"/>
          <p:nvPr/>
        </p:nvSpPr>
        <p:spPr>
          <a:xfrm>
            <a:off x="-2127634" y="5054144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„Hallo Chicago“</a:t>
            </a:r>
            <a:endParaRPr lang="de-DE" sz="2400" b="1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6B60553-2BAF-B329-A170-0B9DB70BD2B2}"/>
              </a:ext>
            </a:extLst>
          </p:cNvPr>
          <p:cNvSpPr txBox="1"/>
          <p:nvPr/>
        </p:nvSpPr>
        <p:spPr>
          <a:xfrm>
            <a:off x="-2079407" y="7745843"/>
            <a:ext cx="4135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„Ihre Stimme macht diesen Unterschied“</a:t>
            </a:r>
            <a:endParaRPr lang="de-DE" sz="2400" b="1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F613379-B541-DED9-A035-EF1FC5B2DDCB}"/>
              </a:ext>
            </a:extLst>
          </p:cNvPr>
          <p:cNvSpPr txBox="1"/>
          <p:nvPr/>
        </p:nvSpPr>
        <p:spPr>
          <a:xfrm>
            <a:off x="12523590" y="5282708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Zerstörung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D7C7E0A-FA8F-1AA5-C39E-B59EA96E3262}"/>
              </a:ext>
            </a:extLst>
          </p:cNvPr>
          <p:cNvSpPr txBox="1"/>
          <p:nvPr/>
        </p:nvSpPr>
        <p:spPr>
          <a:xfrm>
            <a:off x="9955503" y="6806863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Sklaverei 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B9A07A6-67DF-B090-965B-B16EE3D38BED}"/>
              </a:ext>
            </a:extLst>
          </p:cNvPr>
          <p:cNvSpPr txBox="1"/>
          <p:nvPr/>
        </p:nvSpPr>
        <p:spPr>
          <a:xfrm>
            <a:off x="12579009" y="6169980"/>
            <a:ext cx="393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Damals fehlendes Wahlrecht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4AFDE0F-EF76-1044-9CD5-A428B717545E}"/>
              </a:ext>
            </a:extLst>
          </p:cNvPr>
          <p:cNvSpPr txBox="1"/>
          <p:nvPr/>
        </p:nvSpPr>
        <p:spPr>
          <a:xfrm>
            <a:off x="9939717" y="7139115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Rassenhass </a:t>
            </a:r>
          </a:p>
        </p:txBody>
      </p: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898F7E7B-4477-CA82-C42A-8A948A74C8C8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8BF2E390-4B14-D720-6E95-DF4C8D725119}"/>
              </a:ext>
            </a:extLst>
          </p:cNvPr>
          <p:cNvSpPr txBox="1"/>
          <p:nvPr/>
        </p:nvSpPr>
        <p:spPr>
          <a:xfrm>
            <a:off x="958850" y="2568751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63711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D0EFA35-641F-D1DF-C9A1-751F8724DE23}"/>
              </a:ext>
            </a:extLst>
          </p:cNvPr>
          <p:cNvSpPr txBox="1"/>
          <p:nvPr/>
        </p:nvSpPr>
        <p:spPr>
          <a:xfrm>
            <a:off x="713740" y="655955"/>
            <a:ext cx="274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Barack Obama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8054B01-0107-6F6C-F2A5-2B62B2C35FF2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8C64632-FA7D-AAD7-0687-401F2DBD77EE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5D0E8A2-405F-5C3F-CA4F-17BD5D951EDD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70513DAE-1EC0-0059-7080-F78EC50B1A83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BE238645-B8F0-F52C-8201-AF7ECE3D1A65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7E149D54-6883-5E65-5A19-9E8C1ECA8DAC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1FE1564-B659-79E2-3B36-DE9C31507AE7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366F92E9-0EAF-E207-E7B8-9E2B286099AC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600F973A-06D6-115E-E5E0-D84D05820D8B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B2BBA454-0DCE-8770-28AE-51C3923B9B67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B04D1F75-B069-45A4-B285-FEED9CCD1F7D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72F5CAF9-7E2D-BFC2-3416-C2664ED33005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2D018296-CD00-BE7A-C757-B0A09AD5DB6E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E37B1F8-BF0C-EE00-28DC-F116AAE7D4B4}"/>
              </a:ext>
            </a:extLst>
          </p:cNvPr>
          <p:cNvGrpSpPr/>
          <p:nvPr/>
        </p:nvGrpSpPr>
        <p:grpSpPr>
          <a:xfrm>
            <a:off x="3300184" y="2583733"/>
            <a:ext cx="4983321" cy="3216915"/>
            <a:chOff x="3300184" y="2583733"/>
            <a:chExt cx="4983321" cy="3216915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60B13B7F-9D2C-6226-A973-CC6E312A399D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15" name="Grafik 14">
                <a:extLst>
                  <a:ext uri="{FF2B5EF4-FFF2-40B4-BE49-F238E27FC236}">
                    <a16:creationId xmlns:a16="http://schemas.microsoft.com/office/drawing/2014/main" id="{016B76BC-B8E8-BE2D-394E-54C345121E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16" name="Grafik 15">
                <a:extLst>
                  <a:ext uri="{FF2B5EF4-FFF2-40B4-BE49-F238E27FC236}">
                    <a16:creationId xmlns:a16="http://schemas.microsoft.com/office/drawing/2014/main" id="{196B187B-904D-6B5C-FB8F-FE93BE6D49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BDDEA035-7265-41E6-9D30-22D6541EABCF}"/>
                </a:ext>
              </a:extLst>
            </p:cNvPr>
            <p:cNvSpPr txBox="1"/>
            <p:nvPr/>
          </p:nvSpPr>
          <p:spPr>
            <a:xfrm>
              <a:off x="3300184" y="5554427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E8D14914-4228-27E2-338A-1CAD7507C9EF}"/>
              </a:ext>
            </a:extLst>
          </p:cNvPr>
          <p:cNvSpPr txBox="1"/>
          <p:nvPr/>
        </p:nvSpPr>
        <p:spPr>
          <a:xfrm>
            <a:off x="-4428296" y="5911963"/>
            <a:ext cx="4530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verspreche, dass wir als Nation dorthin gelangen werden“</a:t>
            </a:r>
            <a:endParaRPr lang="de-DE" sz="2400" b="1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6448C57-B489-B325-1D83-69D75ADF813F}"/>
              </a:ext>
            </a:extLst>
          </p:cNvPr>
          <p:cNvSpPr txBox="1"/>
          <p:nvPr/>
        </p:nvSpPr>
        <p:spPr>
          <a:xfrm>
            <a:off x="-1892660" y="7139115"/>
            <a:ext cx="3948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„Wir werden euch besiegen“</a:t>
            </a:r>
            <a:endParaRPr lang="de-DE" sz="2400" b="1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6B60553-2BAF-B329-A170-0B9DB70BD2B2}"/>
              </a:ext>
            </a:extLst>
          </p:cNvPr>
          <p:cNvSpPr txBox="1"/>
          <p:nvPr/>
        </p:nvSpPr>
        <p:spPr>
          <a:xfrm>
            <a:off x="-2079407" y="7745843"/>
            <a:ext cx="4135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„Ihre Stimme macht diesen Unterschied“</a:t>
            </a:r>
            <a:endParaRPr lang="de-DE" sz="2400" b="1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F613379-B541-DED9-A035-EF1FC5B2DDCB}"/>
              </a:ext>
            </a:extLst>
          </p:cNvPr>
          <p:cNvSpPr txBox="1"/>
          <p:nvPr/>
        </p:nvSpPr>
        <p:spPr>
          <a:xfrm>
            <a:off x="12523590" y="5282708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Zerstörung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D7C7E0A-FA8F-1AA5-C39E-B59EA96E3262}"/>
              </a:ext>
            </a:extLst>
          </p:cNvPr>
          <p:cNvSpPr txBox="1"/>
          <p:nvPr/>
        </p:nvSpPr>
        <p:spPr>
          <a:xfrm>
            <a:off x="9955503" y="6806863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Sklaverei 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B9A07A6-67DF-B090-965B-B16EE3D38BED}"/>
              </a:ext>
            </a:extLst>
          </p:cNvPr>
          <p:cNvSpPr txBox="1"/>
          <p:nvPr/>
        </p:nvSpPr>
        <p:spPr>
          <a:xfrm>
            <a:off x="12579009" y="6169980"/>
            <a:ext cx="393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Damals fehlendes Wahlrecht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4AFDE0F-EF76-1044-9CD5-A428B717545E}"/>
              </a:ext>
            </a:extLst>
          </p:cNvPr>
          <p:cNvSpPr txBox="1"/>
          <p:nvPr/>
        </p:nvSpPr>
        <p:spPr>
          <a:xfrm>
            <a:off x="9939717" y="7139115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Rassenhass </a:t>
            </a:r>
          </a:p>
        </p:txBody>
      </p: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898F7E7B-4477-CA82-C42A-8A948A74C8C8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8BF2E390-4B14-D720-6E95-DF4C8D725119}"/>
              </a:ext>
            </a:extLst>
          </p:cNvPr>
          <p:cNvSpPr txBox="1"/>
          <p:nvPr/>
        </p:nvSpPr>
        <p:spPr>
          <a:xfrm>
            <a:off x="958850" y="2568751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9FE9A28-EA5F-4945-C265-B1C05E0A41B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240" y="-475834"/>
            <a:ext cx="13013493" cy="9089827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DA39AC5A-ED48-DD40-FBF9-C4AEA5F0DE3F}"/>
              </a:ext>
            </a:extLst>
          </p:cNvPr>
          <p:cNvSpPr txBox="1"/>
          <p:nvPr/>
        </p:nvSpPr>
        <p:spPr>
          <a:xfrm>
            <a:off x="4716403" y="3355921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„Hallo Chicago“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28483426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D0EFA35-641F-D1DF-C9A1-751F8724DE23}"/>
              </a:ext>
            </a:extLst>
          </p:cNvPr>
          <p:cNvSpPr txBox="1"/>
          <p:nvPr/>
        </p:nvSpPr>
        <p:spPr>
          <a:xfrm>
            <a:off x="713740" y="655955"/>
            <a:ext cx="274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Barack Obama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8054B01-0107-6F6C-F2A5-2B62B2C35FF2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8C64632-FA7D-AAD7-0687-401F2DBD77EE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5D0E8A2-405F-5C3F-CA4F-17BD5D951EDD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70513DAE-1EC0-0059-7080-F78EC50B1A83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BE238645-B8F0-F52C-8201-AF7ECE3D1A65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7E149D54-6883-5E65-5A19-9E8C1ECA8DAC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1FE1564-B659-79E2-3B36-DE9C31507AE7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366F92E9-0EAF-E207-E7B8-9E2B286099AC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600F973A-06D6-115E-E5E0-D84D05820D8B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B2BBA454-0DCE-8770-28AE-51C3923B9B67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B04D1F75-B069-45A4-B285-FEED9CCD1F7D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72F5CAF9-7E2D-BFC2-3416-C2664ED33005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2D018296-CD00-BE7A-C757-B0A09AD5DB6E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E37B1F8-BF0C-EE00-28DC-F116AAE7D4B4}"/>
              </a:ext>
            </a:extLst>
          </p:cNvPr>
          <p:cNvGrpSpPr/>
          <p:nvPr/>
        </p:nvGrpSpPr>
        <p:grpSpPr>
          <a:xfrm>
            <a:off x="3300184" y="2583733"/>
            <a:ext cx="4983321" cy="3216915"/>
            <a:chOff x="3300184" y="2583733"/>
            <a:chExt cx="4983321" cy="3216915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60B13B7F-9D2C-6226-A973-CC6E312A399D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15" name="Grafik 14">
                <a:extLst>
                  <a:ext uri="{FF2B5EF4-FFF2-40B4-BE49-F238E27FC236}">
                    <a16:creationId xmlns:a16="http://schemas.microsoft.com/office/drawing/2014/main" id="{016B76BC-B8E8-BE2D-394E-54C345121E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16" name="Grafik 15">
                <a:extLst>
                  <a:ext uri="{FF2B5EF4-FFF2-40B4-BE49-F238E27FC236}">
                    <a16:creationId xmlns:a16="http://schemas.microsoft.com/office/drawing/2014/main" id="{196B187B-904D-6B5C-FB8F-FE93BE6D49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BDDEA035-7265-41E6-9D30-22D6541EABCF}"/>
                </a:ext>
              </a:extLst>
            </p:cNvPr>
            <p:cNvSpPr txBox="1"/>
            <p:nvPr/>
          </p:nvSpPr>
          <p:spPr>
            <a:xfrm>
              <a:off x="3300184" y="5554427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E8D14914-4228-27E2-338A-1CAD7507C9EF}"/>
              </a:ext>
            </a:extLst>
          </p:cNvPr>
          <p:cNvSpPr txBox="1"/>
          <p:nvPr/>
        </p:nvSpPr>
        <p:spPr>
          <a:xfrm>
            <a:off x="-4428296" y="5911963"/>
            <a:ext cx="4530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verspreche, dass wir als Nation dorthin gelangen werden“</a:t>
            </a:r>
            <a:endParaRPr lang="de-DE" sz="2400" b="1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6448C57-B489-B325-1D83-69D75ADF813F}"/>
              </a:ext>
            </a:extLst>
          </p:cNvPr>
          <p:cNvSpPr txBox="1"/>
          <p:nvPr/>
        </p:nvSpPr>
        <p:spPr>
          <a:xfrm>
            <a:off x="-1892660" y="7139115"/>
            <a:ext cx="3948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„Wir werden euch besiegen“</a:t>
            </a:r>
            <a:endParaRPr lang="de-DE" sz="2400" b="1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A39AC5A-ED48-DD40-FBF9-C4AEA5F0DE3F}"/>
              </a:ext>
            </a:extLst>
          </p:cNvPr>
          <p:cNvSpPr txBox="1"/>
          <p:nvPr/>
        </p:nvSpPr>
        <p:spPr>
          <a:xfrm>
            <a:off x="-2127634" y="5054144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„Hallo Chicago“</a:t>
            </a:r>
            <a:endParaRPr lang="de-DE" sz="2400" b="1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6B60553-2BAF-B329-A170-0B9DB70BD2B2}"/>
              </a:ext>
            </a:extLst>
          </p:cNvPr>
          <p:cNvSpPr txBox="1"/>
          <p:nvPr/>
        </p:nvSpPr>
        <p:spPr>
          <a:xfrm>
            <a:off x="-2079407" y="7745843"/>
            <a:ext cx="4135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„Ihre Stimme macht diesen Unterschied“</a:t>
            </a:r>
            <a:endParaRPr lang="de-DE" sz="2400" b="1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F613379-B541-DED9-A035-EF1FC5B2DDCB}"/>
              </a:ext>
            </a:extLst>
          </p:cNvPr>
          <p:cNvSpPr txBox="1"/>
          <p:nvPr/>
        </p:nvSpPr>
        <p:spPr>
          <a:xfrm>
            <a:off x="12523590" y="5282708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Zerstörung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D7C7E0A-FA8F-1AA5-C39E-B59EA96E3262}"/>
              </a:ext>
            </a:extLst>
          </p:cNvPr>
          <p:cNvSpPr txBox="1"/>
          <p:nvPr/>
        </p:nvSpPr>
        <p:spPr>
          <a:xfrm>
            <a:off x="9955503" y="6806863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Sklaverei 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B9A07A6-67DF-B090-965B-B16EE3D38BED}"/>
              </a:ext>
            </a:extLst>
          </p:cNvPr>
          <p:cNvSpPr txBox="1"/>
          <p:nvPr/>
        </p:nvSpPr>
        <p:spPr>
          <a:xfrm>
            <a:off x="12579009" y="6169980"/>
            <a:ext cx="393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Damals fehlendes Wahlrecht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4AFDE0F-EF76-1044-9CD5-A428B717545E}"/>
              </a:ext>
            </a:extLst>
          </p:cNvPr>
          <p:cNvSpPr txBox="1"/>
          <p:nvPr/>
        </p:nvSpPr>
        <p:spPr>
          <a:xfrm>
            <a:off x="9939717" y="7139115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Rassenhass </a:t>
            </a:r>
          </a:p>
        </p:txBody>
      </p: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898F7E7B-4477-CA82-C42A-8A948A74C8C8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8BF2E390-4B14-D720-6E95-DF4C8D725119}"/>
              </a:ext>
            </a:extLst>
          </p:cNvPr>
          <p:cNvSpPr txBox="1"/>
          <p:nvPr/>
        </p:nvSpPr>
        <p:spPr>
          <a:xfrm>
            <a:off x="958850" y="2568751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63D2731-D3AC-F76A-A55C-7D0849F6122B}"/>
              </a:ext>
            </a:extLst>
          </p:cNvPr>
          <p:cNvSpPr txBox="1"/>
          <p:nvPr/>
        </p:nvSpPr>
        <p:spPr>
          <a:xfrm>
            <a:off x="958850" y="3327953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47311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D0EFA35-641F-D1DF-C9A1-751F8724DE23}"/>
              </a:ext>
            </a:extLst>
          </p:cNvPr>
          <p:cNvSpPr txBox="1"/>
          <p:nvPr/>
        </p:nvSpPr>
        <p:spPr>
          <a:xfrm>
            <a:off x="713740" y="655955"/>
            <a:ext cx="274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Barack Obama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8054B01-0107-6F6C-F2A5-2B62B2C35FF2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8C64632-FA7D-AAD7-0687-401F2DBD77EE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5D0E8A2-405F-5C3F-CA4F-17BD5D951EDD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70513DAE-1EC0-0059-7080-F78EC50B1A83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BE238645-B8F0-F52C-8201-AF7ECE3D1A65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7E149D54-6883-5E65-5A19-9E8C1ECA8DAC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1FE1564-B659-79E2-3B36-DE9C31507AE7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366F92E9-0EAF-E207-E7B8-9E2B286099AC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600F973A-06D6-115E-E5E0-D84D05820D8B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B2BBA454-0DCE-8770-28AE-51C3923B9B67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B04D1F75-B069-45A4-B285-FEED9CCD1F7D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72F5CAF9-7E2D-BFC2-3416-C2664ED33005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2D018296-CD00-BE7A-C757-B0A09AD5DB6E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E37B1F8-BF0C-EE00-28DC-F116AAE7D4B4}"/>
              </a:ext>
            </a:extLst>
          </p:cNvPr>
          <p:cNvGrpSpPr/>
          <p:nvPr/>
        </p:nvGrpSpPr>
        <p:grpSpPr>
          <a:xfrm>
            <a:off x="3300184" y="2583733"/>
            <a:ext cx="4983321" cy="3216915"/>
            <a:chOff x="3300184" y="2583733"/>
            <a:chExt cx="4983321" cy="3216915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60B13B7F-9D2C-6226-A973-CC6E312A399D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15" name="Grafik 14">
                <a:extLst>
                  <a:ext uri="{FF2B5EF4-FFF2-40B4-BE49-F238E27FC236}">
                    <a16:creationId xmlns:a16="http://schemas.microsoft.com/office/drawing/2014/main" id="{016B76BC-B8E8-BE2D-394E-54C345121E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16" name="Grafik 15">
                <a:extLst>
                  <a:ext uri="{FF2B5EF4-FFF2-40B4-BE49-F238E27FC236}">
                    <a16:creationId xmlns:a16="http://schemas.microsoft.com/office/drawing/2014/main" id="{196B187B-904D-6B5C-FB8F-FE93BE6D49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BDDEA035-7265-41E6-9D30-22D6541EABCF}"/>
                </a:ext>
              </a:extLst>
            </p:cNvPr>
            <p:cNvSpPr txBox="1"/>
            <p:nvPr/>
          </p:nvSpPr>
          <p:spPr>
            <a:xfrm>
              <a:off x="3300184" y="5554427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E8D14914-4228-27E2-338A-1CAD7507C9EF}"/>
              </a:ext>
            </a:extLst>
          </p:cNvPr>
          <p:cNvSpPr txBox="1"/>
          <p:nvPr/>
        </p:nvSpPr>
        <p:spPr>
          <a:xfrm>
            <a:off x="-4428296" y="5911963"/>
            <a:ext cx="4530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verspreche, dass wir als Nation dorthin gelangen werden“</a:t>
            </a:r>
            <a:endParaRPr lang="de-DE" sz="2400" b="1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6448C57-B489-B325-1D83-69D75ADF813F}"/>
              </a:ext>
            </a:extLst>
          </p:cNvPr>
          <p:cNvSpPr txBox="1"/>
          <p:nvPr/>
        </p:nvSpPr>
        <p:spPr>
          <a:xfrm>
            <a:off x="-2432104" y="7071629"/>
            <a:ext cx="3948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„Wir werden euch besiegen“</a:t>
            </a:r>
            <a:endParaRPr lang="de-DE" sz="2400" b="1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A39AC5A-ED48-DD40-FBF9-C4AEA5F0DE3F}"/>
              </a:ext>
            </a:extLst>
          </p:cNvPr>
          <p:cNvSpPr txBox="1"/>
          <p:nvPr/>
        </p:nvSpPr>
        <p:spPr>
          <a:xfrm>
            <a:off x="-2127634" y="5054144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„Hallo Chicago“</a:t>
            </a:r>
            <a:endParaRPr lang="de-DE" sz="2400" b="1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F613379-B541-DED9-A035-EF1FC5B2DDCB}"/>
              </a:ext>
            </a:extLst>
          </p:cNvPr>
          <p:cNvSpPr txBox="1"/>
          <p:nvPr/>
        </p:nvSpPr>
        <p:spPr>
          <a:xfrm>
            <a:off x="12523590" y="5282708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Zerstörung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D7C7E0A-FA8F-1AA5-C39E-B59EA96E3262}"/>
              </a:ext>
            </a:extLst>
          </p:cNvPr>
          <p:cNvSpPr txBox="1"/>
          <p:nvPr/>
        </p:nvSpPr>
        <p:spPr>
          <a:xfrm>
            <a:off x="9955503" y="6806863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Sklaverei 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B9A07A6-67DF-B090-965B-B16EE3D38BED}"/>
              </a:ext>
            </a:extLst>
          </p:cNvPr>
          <p:cNvSpPr txBox="1"/>
          <p:nvPr/>
        </p:nvSpPr>
        <p:spPr>
          <a:xfrm>
            <a:off x="12579009" y="6169980"/>
            <a:ext cx="393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Damals fehlendes Wahlrecht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4AFDE0F-EF76-1044-9CD5-A428B717545E}"/>
              </a:ext>
            </a:extLst>
          </p:cNvPr>
          <p:cNvSpPr txBox="1"/>
          <p:nvPr/>
        </p:nvSpPr>
        <p:spPr>
          <a:xfrm>
            <a:off x="9939717" y="7139115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Rassenhass </a:t>
            </a:r>
          </a:p>
        </p:txBody>
      </p: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898F7E7B-4477-CA82-C42A-8A948A74C8C8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8BF2E390-4B14-D720-6E95-DF4C8D725119}"/>
              </a:ext>
            </a:extLst>
          </p:cNvPr>
          <p:cNvSpPr txBox="1"/>
          <p:nvPr/>
        </p:nvSpPr>
        <p:spPr>
          <a:xfrm>
            <a:off x="958850" y="2568751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63D2731-D3AC-F76A-A55C-7D0849F6122B}"/>
              </a:ext>
            </a:extLst>
          </p:cNvPr>
          <p:cNvSpPr txBox="1"/>
          <p:nvPr/>
        </p:nvSpPr>
        <p:spPr>
          <a:xfrm>
            <a:off x="958850" y="3327953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2CA9C2EA-7376-A6CE-DED4-22DC2D25471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4484" y="-709130"/>
            <a:ext cx="13013493" cy="9089827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16B60553-2BAF-B329-A170-0B9DB70BD2B2}"/>
              </a:ext>
            </a:extLst>
          </p:cNvPr>
          <p:cNvSpPr txBox="1"/>
          <p:nvPr/>
        </p:nvSpPr>
        <p:spPr>
          <a:xfrm>
            <a:off x="4125208" y="3572481"/>
            <a:ext cx="4135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„Ihre Stimme macht diesen Unterschied“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6788786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D0EFA35-641F-D1DF-C9A1-751F8724DE23}"/>
              </a:ext>
            </a:extLst>
          </p:cNvPr>
          <p:cNvSpPr txBox="1"/>
          <p:nvPr/>
        </p:nvSpPr>
        <p:spPr>
          <a:xfrm>
            <a:off x="713740" y="655955"/>
            <a:ext cx="274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Barack Obama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8054B01-0107-6F6C-F2A5-2B62B2C35FF2}"/>
              </a:ext>
            </a:extLst>
          </p:cNvPr>
          <p:cNvSpPr txBox="1"/>
          <p:nvPr/>
        </p:nvSpPr>
        <p:spPr>
          <a:xfrm>
            <a:off x="1407884" y="181723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Motive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8C64632-FA7D-AAD7-0687-401F2DBD77EE}"/>
              </a:ext>
            </a:extLst>
          </p:cNvPr>
          <p:cNvSpPr txBox="1"/>
          <p:nvPr/>
        </p:nvSpPr>
        <p:spPr>
          <a:xfrm>
            <a:off x="4865975" y="1817240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Bedürfnisse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5D0E8A2-405F-5C3F-CA4F-17BD5D951EDD}"/>
              </a:ext>
            </a:extLst>
          </p:cNvPr>
          <p:cNvSpPr txBox="1"/>
          <p:nvPr/>
        </p:nvSpPr>
        <p:spPr>
          <a:xfrm>
            <a:off x="8806334" y="1806152"/>
            <a:ext cx="18774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dirty="0"/>
              <a:t>Emotionen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70513DAE-1EC0-0059-7080-F78EC50B1A83}"/>
              </a:ext>
            </a:extLst>
          </p:cNvPr>
          <p:cNvGrpSpPr/>
          <p:nvPr/>
        </p:nvGrpSpPr>
        <p:grpSpPr>
          <a:xfrm>
            <a:off x="1407884" y="2585334"/>
            <a:ext cx="1905150" cy="1913898"/>
            <a:chOff x="1270574" y="2583733"/>
            <a:chExt cx="1905150" cy="1913898"/>
          </a:xfrm>
        </p:grpSpPr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BE238645-B8F0-F52C-8201-AF7ECE3D1A65}"/>
                </a:ext>
              </a:extLst>
            </p:cNvPr>
            <p:cNvSpPr txBox="1"/>
            <p:nvPr/>
          </p:nvSpPr>
          <p:spPr>
            <a:xfrm>
              <a:off x="1270574" y="2583733"/>
              <a:ext cx="16631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Machtmotiv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7E149D54-6883-5E65-5A19-9E8C1ECA8DAC}"/>
                </a:ext>
              </a:extLst>
            </p:cNvPr>
            <p:cNvSpPr txBox="1"/>
            <p:nvPr/>
          </p:nvSpPr>
          <p:spPr>
            <a:xfrm>
              <a:off x="1270574" y="4097521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Leistungsmotiv</a:t>
              </a:r>
              <a:endParaRPr lang="de-DE" dirty="0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1FE1564-B659-79E2-3B36-DE9C31507AE7}"/>
                </a:ext>
              </a:extLst>
            </p:cNvPr>
            <p:cNvSpPr txBox="1"/>
            <p:nvPr/>
          </p:nvSpPr>
          <p:spPr>
            <a:xfrm>
              <a:off x="1283424" y="3340627"/>
              <a:ext cx="18923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Bindungsmotiv</a:t>
              </a:r>
              <a:endParaRPr lang="de-DE" dirty="0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366F92E9-0EAF-E207-E7B8-9E2B286099AC}"/>
              </a:ext>
            </a:extLst>
          </p:cNvPr>
          <p:cNvGrpSpPr/>
          <p:nvPr/>
        </p:nvGrpSpPr>
        <p:grpSpPr>
          <a:xfrm>
            <a:off x="8806334" y="2583733"/>
            <a:ext cx="2398996" cy="2417212"/>
            <a:chOff x="8751604" y="2583733"/>
            <a:chExt cx="2398996" cy="2417212"/>
          </a:xfrm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600F973A-06D6-115E-E5E0-D84D05820D8B}"/>
                </a:ext>
              </a:extLst>
            </p:cNvPr>
            <p:cNvSpPr txBox="1"/>
            <p:nvPr/>
          </p:nvSpPr>
          <p:spPr>
            <a:xfrm>
              <a:off x="8757920" y="2583733"/>
              <a:ext cx="2392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Wut</a:t>
              </a:r>
              <a:r>
                <a:rPr lang="de-DE" dirty="0"/>
                <a:t> 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B2BBA454-0DCE-8770-28AE-51C3923B9B67}"/>
                </a:ext>
              </a:extLst>
            </p:cNvPr>
            <p:cNvSpPr txBox="1"/>
            <p:nvPr/>
          </p:nvSpPr>
          <p:spPr>
            <a:xfrm>
              <a:off x="8751604" y="3089414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Trauer</a:t>
              </a:r>
              <a:endParaRPr lang="de-DE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B04D1F75-B069-45A4-B285-FEED9CCD1F7D}"/>
                </a:ext>
              </a:extLst>
            </p:cNvPr>
            <p:cNvSpPr txBox="1"/>
            <p:nvPr/>
          </p:nvSpPr>
          <p:spPr>
            <a:xfrm>
              <a:off x="8751604" y="409912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Angst</a:t>
              </a:r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72F5CAF9-7E2D-BFC2-3416-C2664ED33005}"/>
                </a:ext>
              </a:extLst>
            </p:cNvPr>
            <p:cNvSpPr txBox="1"/>
            <p:nvPr/>
          </p:nvSpPr>
          <p:spPr>
            <a:xfrm>
              <a:off x="8751604" y="3596443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Ekel</a:t>
              </a:r>
              <a:endParaRPr lang="de-DE" dirty="0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2D018296-CD00-BE7A-C757-B0A09AD5DB6E}"/>
                </a:ext>
              </a:extLst>
            </p:cNvPr>
            <p:cNvSpPr txBox="1"/>
            <p:nvPr/>
          </p:nvSpPr>
          <p:spPr>
            <a:xfrm>
              <a:off x="8751604" y="4600835"/>
              <a:ext cx="10064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Freude</a:t>
              </a:r>
              <a:endParaRPr lang="de-DE" dirty="0"/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E37B1F8-BF0C-EE00-28DC-F116AAE7D4B4}"/>
              </a:ext>
            </a:extLst>
          </p:cNvPr>
          <p:cNvGrpSpPr/>
          <p:nvPr/>
        </p:nvGrpSpPr>
        <p:grpSpPr>
          <a:xfrm>
            <a:off x="3300184" y="2583733"/>
            <a:ext cx="4983321" cy="3216915"/>
            <a:chOff x="3300184" y="2583733"/>
            <a:chExt cx="4983321" cy="3216915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60B13B7F-9D2C-6226-A973-CC6E312A399D}"/>
                </a:ext>
              </a:extLst>
            </p:cNvPr>
            <p:cNvGrpSpPr/>
            <p:nvPr/>
          </p:nvGrpSpPr>
          <p:grpSpPr>
            <a:xfrm>
              <a:off x="3330979" y="2583733"/>
              <a:ext cx="4952526" cy="2970694"/>
              <a:chOff x="3984666" y="2930535"/>
              <a:chExt cx="4136307" cy="2378731"/>
            </a:xfrm>
          </p:grpSpPr>
          <p:pic>
            <p:nvPicPr>
              <p:cNvPr id="15" name="Grafik 14">
                <a:extLst>
                  <a:ext uri="{FF2B5EF4-FFF2-40B4-BE49-F238E27FC236}">
                    <a16:creationId xmlns:a16="http://schemas.microsoft.com/office/drawing/2014/main" id="{016B76BC-B8E8-BE2D-394E-54C345121E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3" t="13492" r="50059" b="3915"/>
              <a:stretch/>
            </p:blipFill>
            <p:spPr>
              <a:xfrm>
                <a:off x="3984666" y="2930535"/>
                <a:ext cx="2065614" cy="2378731"/>
              </a:xfrm>
              <a:prstGeom prst="diagStripe">
                <a:avLst>
                  <a:gd name="adj" fmla="val 90790"/>
                </a:avLst>
              </a:prstGeom>
            </p:spPr>
          </p:pic>
          <p:pic>
            <p:nvPicPr>
              <p:cNvPr id="16" name="Grafik 15">
                <a:extLst>
                  <a:ext uri="{FF2B5EF4-FFF2-40B4-BE49-F238E27FC236}">
                    <a16:creationId xmlns:a16="http://schemas.microsoft.com/office/drawing/2014/main" id="{196B187B-904D-6B5C-FB8F-FE93BE6D49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49" t="13934" r="3412" b="5589"/>
              <a:stretch/>
            </p:blipFill>
            <p:spPr>
              <a:xfrm>
                <a:off x="3984666" y="2930535"/>
                <a:ext cx="4136307" cy="2378731"/>
              </a:xfrm>
              <a:prstGeom prst="triangle">
                <a:avLst/>
              </a:prstGeom>
            </p:spPr>
          </p:pic>
        </p:grp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BDDEA035-7265-41E6-9D30-22D6541EABCF}"/>
                </a:ext>
              </a:extLst>
            </p:cNvPr>
            <p:cNvSpPr txBox="1"/>
            <p:nvPr/>
          </p:nvSpPr>
          <p:spPr>
            <a:xfrm>
              <a:off x="3300184" y="5554427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E8D14914-4228-27E2-338A-1CAD7507C9EF}"/>
              </a:ext>
            </a:extLst>
          </p:cNvPr>
          <p:cNvSpPr txBox="1"/>
          <p:nvPr/>
        </p:nvSpPr>
        <p:spPr>
          <a:xfrm>
            <a:off x="-4428296" y="5911963"/>
            <a:ext cx="4530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„Ich verspreche, dass wir als Nation dorthin gelangen werden“</a:t>
            </a:r>
            <a:endParaRPr lang="de-DE" sz="2400" b="1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6448C57-B489-B325-1D83-69D75ADF813F}"/>
              </a:ext>
            </a:extLst>
          </p:cNvPr>
          <p:cNvSpPr txBox="1"/>
          <p:nvPr/>
        </p:nvSpPr>
        <p:spPr>
          <a:xfrm>
            <a:off x="-1892660" y="7139115"/>
            <a:ext cx="3948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„Wir werden euch besiegen“</a:t>
            </a:r>
            <a:endParaRPr lang="de-DE" sz="2400" b="1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A39AC5A-ED48-DD40-FBF9-C4AEA5F0DE3F}"/>
              </a:ext>
            </a:extLst>
          </p:cNvPr>
          <p:cNvSpPr txBox="1"/>
          <p:nvPr/>
        </p:nvSpPr>
        <p:spPr>
          <a:xfrm>
            <a:off x="-2127634" y="5054144"/>
            <a:ext cx="2175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„Hallo Chicago“</a:t>
            </a:r>
            <a:endParaRPr lang="de-DE" sz="2400" b="1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6B60553-2BAF-B329-A170-0B9DB70BD2B2}"/>
              </a:ext>
            </a:extLst>
          </p:cNvPr>
          <p:cNvSpPr txBox="1"/>
          <p:nvPr/>
        </p:nvSpPr>
        <p:spPr>
          <a:xfrm>
            <a:off x="-2079407" y="7745843"/>
            <a:ext cx="4135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effectLst/>
                <a:ea typeface="Calibri" panose="020F0502020204030204" pitchFamily="34" charset="0"/>
              </a:rPr>
              <a:t>„Ihre Stimme macht diesen Unterschied“</a:t>
            </a:r>
            <a:endParaRPr lang="de-DE" sz="2400" b="1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F613379-B541-DED9-A035-EF1FC5B2DDCB}"/>
              </a:ext>
            </a:extLst>
          </p:cNvPr>
          <p:cNvSpPr txBox="1"/>
          <p:nvPr/>
        </p:nvSpPr>
        <p:spPr>
          <a:xfrm>
            <a:off x="12523590" y="5282708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Zerstörung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D7C7E0A-FA8F-1AA5-C39E-B59EA96E3262}"/>
              </a:ext>
            </a:extLst>
          </p:cNvPr>
          <p:cNvSpPr txBox="1"/>
          <p:nvPr/>
        </p:nvSpPr>
        <p:spPr>
          <a:xfrm>
            <a:off x="9955503" y="6806863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Sklaverei 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B9A07A6-67DF-B090-965B-B16EE3D38BED}"/>
              </a:ext>
            </a:extLst>
          </p:cNvPr>
          <p:cNvSpPr txBox="1"/>
          <p:nvPr/>
        </p:nvSpPr>
        <p:spPr>
          <a:xfrm>
            <a:off x="12579009" y="6169980"/>
            <a:ext cx="393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Damals fehlendes Wahlrecht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4AFDE0F-EF76-1044-9CD5-A428B717545E}"/>
              </a:ext>
            </a:extLst>
          </p:cNvPr>
          <p:cNvSpPr txBox="1"/>
          <p:nvPr/>
        </p:nvSpPr>
        <p:spPr>
          <a:xfrm>
            <a:off x="9939717" y="7139115"/>
            <a:ext cx="202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Rassenhass </a:t>
            </a:r>
          </a:p>
        </p:txBody>
      </p: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898F7E7B-4477-CA82-C42A-8A948A74C8C8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8BF2E390-4B14-D720-6E95-DF4C8D725119}"/>
              </a:ext>
            </a:extLst>
          </p:cNvPr>
          <p:cNvSpPr txBox="1"/>
          <p:nvPr/>
        </p:nvSpPr>
        <p:spPr>
          <a:xfrm>
            <a:off x="958850" y="2568751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63D2731-D3AC-F76A-A55C-7D0849F6122B}"/>
              </a:ext>
            </a:extLst>
          </p:cNvPr>
          <p:cNvSpPr txBox="1"/>
          <p:nvPr/>
        </p:nvSpPr>
        <p:spPr>
          <a:xfrm>
            <a:off x="958850" y="3327953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3CD6EB7D-017C-9400-5315-BF816C070617}"/>
              </a:ext>
            </a:extLst>
          </p:cNvPr>
          <p:cNvSpPr txBox="1"/>
          <p:nvPr/>
        </p:nvSpPr>
        <p:spPr>
          <a:xfrm>
            <a:off x="958850" y="4061447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165615B6-3645-C547-C6C5-6394C20420D1}"/>
              </a:ext>
            </a:extLst>
          </p:cNvPr>
          <p:cNvSpPr txBox="1"/>
          <p:nvPr/>
        </p:nvSpPr>
        <p:spPr>
          <a:xfrm>
            <a:off x="8108742" y="500570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56F97C8A-E224-C383-0232-AE07B0C0C870}"/>
              </a:ext>
            </a:extLst>
          </p:cNvPr>
          <p:cNvSpPr txBox="1"/>
          <p:nvPr/>
        </p:nvSpPr>
        <p:spPr>
          <a:xfrm>
            <a:off x="7757701" y="4587615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45A03764-11B4-2B5C-7791-1058A5590B22}"/>
              </a:ext>
            </a:extLst>
          </p:cNvPr>
          <p:cNvSpPr txBox="1"/>
          <p:nvPr/>
        </p:nvSpPr>
        <p:spPr>
          <a:xfrm>
            <a:off x="7358007" y="4112830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5E802653-1BBE-5E0B-4572-373236455D22}"/>
              </a:ext>
            </a:extLst>
          </p:cNvPr>
          <p:cNvSpPr txBox="1"/>
          <p:nvPr/>
        </p:nvSpPr>
        <p:spPr>
          <a:xfrm>
            <a:off x="6984430" y="3516904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78624A8A-B829-8989-25ED-AD325B4A0A7D}"/>
              </a:ext>
            </a:extLst>
          </p:cNvPr>
          <p:cNvSpPr txBox="1"/>
          <p:nvPr/>
        </p:nvSpPr>
        <p:spPr>
          <a:xfrm>
            <a:off x="6354027" y="2862119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60B33A53-6B3E-04C3-1DED-8B7FB618842B}"/>
              </a:ext>
            </a:extLst>
          </p:cNvPr>
          <p:cNvSpPr txBox="1"/>
          <p:nvPr/>
        </p:nvSpPr>
        <p:spPr>
          <a:xfrm>
            <a:off x="9666544" y="3639303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1D69AC3E-8DF7-4A05-90DB-634576AD2949}"/>
              </a:ext>
            </a:extLst>
          </p:cNvPr>
          <p:cNvSpPr txBox="1"/>
          <p:nvPr/>
        </p:nvSpPr>
        <p:spPr>
          <a:xfrm>
            <a:off x="9659774" y="3072026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1DF8A3BD-9412-4DE6-FEC1-0A5C42C1B1D4}"/>
              </a:ext>
            </a:extLst>
          </p:cNvPr>
          <p:cNvSpPr txBox="1"/>
          <p:nvPr/>
        </p:nvSpPr>
        <p:spPr>
          <a:xfrm>
            <a:off x="9647919" y="2503246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959E9628-4E0B-0DE7-7203-7B5D139BD786}"/>
              </a:ext>
            </a:extLst>
          </p:cNvPr>
          <p:cNvSpPr txBox="1"/>
          <p:nvPr/>
        </p:nvSpPr>
        <p:spPr>
          <a:xfrm>
            <a:off x="9745060" y="4533957"/>
            <a:ext cx="1395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29419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862A5954-26EB-EB67-D06D-3DB1A4CF23DD}"/>
              </a:ext>
            </a:extLst>
          </p:cNvPr>
          <p:cNvSpPr txBox="1"/>
          <p:nvPr/>
        </p:nvSpPr>
        <p:spPr>
          <a:xfrm>
            <a:off x="713740" y="1742345"/>
            <a:ext cx="58293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Jobs und Obama jeweils positive Motivation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Diskrepanz zwischen Ist- Wert und Soll- Wert ansprechen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Zuversicht mit konkreten Zielen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Steve Jobs setzt auf das Leistungsmotiv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Barack Obama setzt auf das Bindungsmotiv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617A987-5B13-E9A4-1340-0DD6111BA9A5}"/>
              </a:ext>
            </a:extLst>
          </p:cNvPr>
          <p:cNvSpPr txBox="1"/>
          <p:nvPr/>
        </p:nvSpPr>
        <p:spPr>
          <a:xfrm>
            <a:off x="713740" y="655955"/>
            <a:ext cx="274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Fazit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4431D16-06F0-368F-5572-029784CEAD4A}"/>
              </a:ext>
            </a:extLst>
          </p:cNvPr>
          <p:cNvSpPr txBox="1"/>
          <p:nvPr/>
        </p:nvSpPr>
        <p:spPr>
          <a:xfrm>
            <a:off x="8132041" y="1994404"/>
            <a:ext cx="1933748" cy="2352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dirty="0"/>
              <a:t>Machtmotiv </a:t>
            </a:r>
          </a:p>
          <a:p>
            <a:pPr>
              <a:lnSpc>
                <a:spcPct val="150000"/>
              </a:lnSpc>
            </a:pPr>
            <a:r>
              <a:rPr lang="de-DE" sz="2000" dirty="0"/>
              <a:t>Bindungsmotiv</a:t>
            </a:r>
          </a:p>
          <a:p>
            <a:pPr>
              <a:lnSpc>
                <a:spcPct val="150000"/>
              </a:lnSpc>
            </a:pPr>
            <a:r>
              <a:rPr lang="de-DE" sz="2000" dirty="0"/>
              <a:t>Leistungsmotiv</a:t>
            </a:r>
          </a:p>
          <a:p>
            <a:pPr>
              <a:lnSpc>
                <a:spcPct val="150000"/>
              </a:lnSpc>
            </a:pPr>
            <a:r>
              <a:rPr lang="de-DE" sz="2000" dirty="0"/>
              <a:t>Bedürfnisse </a:t>
            </a:r>
          </a:p>
          <a:p>
            <a:pPr>
              <a:lnSpc>
                <a:spcPct val="150000"/>
              </a:lnSpc>
            </a:pPr>
            <a:r>
              <a:rPr lang="de-DE" sz="2000" dirty="0"/>
              <a:t>Emotionen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5EADFB-74B9-9A8C-D00B-B5938416DAC6}"/>
              </a:ext>
            </a:extLst>
          </p:cNvPr>
          <p:cNvSpPr txBox="1"/>
          <p:nvPr/>
        </p:nvSpPr>
        <p:spPr>
          <a:xfrm>
            <a:off x="3241501" y="5333076"/>
            <a:ext cx="5708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Motivation hängt von der individuellen Vorliebe der Motivationsstrategie ab </a:t>
            </a:r>
          </a:p>
        </p:txBody>
      </p:sp>
      <p:sp>
        <p:nvSpPr>
          <p:cNvPr id="6" name="Geschweifte Klammer rechts 5">
            <a:extLst>
              <a:ext uri="{FF2B5EF4-FFF2-40B4-BE49-F238E27FC236}">
                <a16:creationId xmlns:a16="http://schemas.microsoft.com/office/drawing/2014/main" id="{71E57590-6EA2-412F-6791-DEF517ED928E}"/>
              </a:ext>
            </a:extLst>
          </p:cNvPr>
          <p:cNvSpPr/>
          <p:nvPr/>
        </p:nvSpPr>
        <p:spPr>
          <a:xfrm>
            <a:off x="6746240" y="1794681"/>
            <a:ext cx="451080" cy="2752399"/>
          </a:xfrm>
          <a:prstGeom prst="rightBrace">
            <a:avLst>
              <a:gd name="adj1" fmla="val 58073"/>
              <a:gd name="adj2" fmla="val 5080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AA95C9AF-7596-B06A-822F-63723749324A}"/>
              </a:ext>
            </a:extLst>
          </p:cNvPr>
          <p:cNvGrpSpPr/>
          <p:nvPr/>
        </p:nvGrpSpPr>
        <p:grpSpPr>
          <a:xfrm>
            <a:off x="3153340" y="5302631"/>
            <a:ext cx="5698821" cy="688165"/>
            <a:chOff x="3153340" y="5302631"/>
            <a:chExt cx="5698821" cy="688165"/>
          </a:xfrm>
        </p:grpSpPr>
        <p:sp>
          <p:nvSpPr>
            <p:cNvPr id="7" name="Halber Rahmen 6">
              <a:extLst>
                <a:ext uri="{FF2B5EF4-FFF2-40B4-BE49-F238E27FC236}">
                  <a16:creationId xmlns:a16="http://schemas.microsoft.com/office/drawing/2014/main" id="{23790EDD-CBE2-7B4F-8842-59371EF7705B}"/>
                </a:ext>
              </a:extLst>
            </p:cNvPr>
            <p:cNvSpPr/>
            <p:nvPr/>
          </p:nvSpPr>
          <p:spPr>
            <a:xfrm>
              <a:off x="3153340" y="5302631"/>
              <a:ext cx="720120" cy="284409"/>
            </a:xfrm>
            <a:prstGeom prst="halfFrame">
              <a:avLst>
                <a:gd name="adj1" fmla="val 9440"/>
                <a:gd name="adj2" fmla="val 11309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8" name="Halber Rahmen 7">
              <a:extLst>
                <a:ext uri="{FF2B5EF4-FFF2-40B4-BE49-F238E27FC236}">
                  <a16:creationId xmlns:a16="http://schemas.microsoft.com/office/drawing/2014/main" id="{2940D13C-D1CB-5799-09D6-2D55827BAF3C}"/>
                </a:ext>
              </a:extLst>
            </p:cNvPr>
            <p:cNvSpPr/>
            <p:nvPr/>
          </p:nvSpPr>
          <p:spPr>
            <a:xfrm flipH="1" flipV="1">
              <a:off x="8132041" y="5706387"/>
              <a:ext cx="720120" cy="284409"/>
            </a:xfrm>
            <a:prstGeom prst="halfFrame">
              <a:avLst>
                <a:gd name="adj1" fmla="val 9440"/>
                <a:gd name="adj2" fmla="val 11309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5A49E4A5-9B05-C5F4-9233-2B04DC176A35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33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C75606C-775E-D0F2-6F78-2F1EBAA6A0AB}"/>
              </a:ext>
            </a:extLst>
          </p:cNvPr>
          <p:cNvSpPr txBox="1"/>
          <p:nvPr/>
        </p:nvSpPr>
        <p:spPr>
          <a:xfrm>
            <a:off x="1325880" y="2474590"/>
            <a:ext cx="4897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Wofür waren die Texte am Anfang?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4A5D140-8FDE-A532-7D7B-2A913907B7AC}"/>
              </a:ext>
            </a:extLst>
          </p:cNvPr>
          <p:cNvSpPr txBox="1"/>
          <p:nvPr/>
        </p:nvSpPr>
        <p:spPr>
          <a:xfrm>
            <a:off x="1325880" y="4864318"/>
            <a:ext cx="647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Welchen Stellenwert hat Motivation in Euerem alltäglichen Leben?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AA6CB07-47D5-6354-1899-0E79C2F85F5B}"/>
              </a:ext>
            </a:extLst>
          </p:cNvPr>
          <p:cNvSpPr txBox="1"/>
          <p:nvPr/>
        </p:nvSpPr>
        <p:spPr>
          <a:xfrm>
            <a:off x="5613400" y="3669454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Welcher hat Euch angesprochen und warum?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796434-A839-1F23-36A6-CCD805F1B042}"/>
              </a:ext>
            </a:extLst>
          </p:cNvPr>
          <p:cNvSpPr txBox="1"/>
          <p:nvPr/>
        </p:nvSpPr>
        <p:spPr>
          <a:xfrm>
            <a:off x="763966" y="654705"/>
            <a:ext cx="3112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Diskurs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2A5475AA-28C9-FA73-DFB7-A3FE85A31A73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5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A4D7D5F-4435-6C99-C678-471E92B4FC27}"/>
              </a:ext>
            </a:extLst>
          </p:cNvPr>
          <p:cNvSpPr txBox="1"/>
          <p:nvPr/>
        </p:nvSpPr>
        <p:spPr>
          <a:xfrm>
            <a:off x="763966" y="654705"/>
            <a:ext cx="6002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Abbildungs- und Quellenverzeichnis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9161986-B901-F2AE-5256-1CD31CC5CC20}"/>
              </a:ext>
            </a:extLst>
          </p:cNvPr>
          <p:cNvSpPr txBox="1"/>
          <p:nvPr/>
        </p:nvSpPr>
        <p:spPr>
          <a:xfrm>
            <a:off x="763966" y="1513840"/>
            <a:ext cx="998728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Abbildung 1: Symbol für Motivation ……………………………………………4</a:t>
            </a:r>
          </a:p>
          <a:p>
            <a:r>
              <a:rPr lang="de-DE" sz="1600" dirty="0"/>
              <a:t>Abbildung 2: Trauer aus „Alles steht Kopf“…………………………………..5</a:t>
            </a:r>
          </a:p>
          <a:p>
            <a:r>
              <a:rPr lang="de-DE" sz="1600" dirty="0"/>
              <a:t>Abbildung 3: Ekel aus „Alles steht Kopf“………………………………………5</a:t>
            </a:r>
          </a:p>
          <a:p>
            <a:r>
              <a:rPr lang="de-DE" sz="1600" dirty="0"/>
              <a:t>Abbildung 4: Freude aus „Alles steht Kopf“………………………………….5</a:t>
            </a:r>
          </a:p>
          <a:p>
            <a:r>
              <a:rPr lang="de-DE" sz="1600" dirty="0"/>
              <a:t>Abbildung 5: Wut aus „Alles steht Kopf“………………………………........5</a:t>
            </a:r>
          </a:p>
          <a:p>
            <a:r>
              <a:rPr lang="de-DE" sz="1600" dirty="0"/>
              <a:t>Abbildung 6: Angst aus „Alles steht Kopf“……………………………………5</a:t>
            </a:r>
          </a:p>
          <a:p>
            <a:r>
              <a:rPr lang="de-DE" sz="1600" dirty="0"/>
              <a:t>Abbildung 7: Bedürfnispyramide nach Abraham Maslow…………….6</a:t>
            </a:r>
          </a:p>
          <a:p>
            <a:r>
              <a:rPr lang="de-DE" sz="1600" dirty="0"/>
              <a:t>Abbildung 8: Steve Jobs in Stanford …………………………………………… 9</a:t>
            </a:r>
          </a:p>
          <a:p>
            <a:r>
              <a:rPr lang="de-DE" sz="1600" dirty="0"/>
              <a:t>Abbildung 9: Barack Obama vor der Wahlsiegrede …………………….13  </a:t>
            </a:r>
          </a:p>
          <a:p>
            <a:endParaRPr lang="de-DE" sz="1600" dirty="0"/>
          </a:p>
          <a:p>
            <a:endParaRPr lang="de-DE" dirty="0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703365FB-F092-8B15-32A0-127E0AAB26A4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BD20BEEE-D00C-B481-F1CF-1383083AE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809031"/>
              </p:ext>
            </p:extLst>
          </p:nvPr>
        </p:nvGraphicFramePr>
        <p:xfrm>
          <a:off x="4815840" y="5070475"/>
          <a:ext cx="7193280" cy="1219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8640">
                  <a:extLst>
                    <a:ext uri="{9D8B030D-6E8A-4147-A177-3AD203B41FA5}">
                      <a16:colId xmlns:a16="http://schemas.microsoft.com/office/drawing/2014/main" val="2067457641"/>
                    </a:ext>
                  </a:extLst>
                </a:gridCol>
                <a:gridCol w="5374640">
                  <a:extLst>
                    <a:ext uri="{9D8B030D-6E8A-4147-A177-3AD203B41FA5}">
                      <a16:colId xmlns:a16="http://schemas.microsoft.com/office/drawing/2014/main" val="2943201252"/>
                    </a:ext>
                  </a:extLst>
                </a:gridCol>
              </a:tblGrid>
              <a:tr h="65595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de-DE" sz="1600" b="0" dirty="0">
                          <a:solidFill>
                            <a:schemeClr val="tx1"/>
                          </a:solidFill>
                          <a:effectLst/>
                        </a:rPr>
                        <a:t>Obama, 2008</a:t>
                      </a:r>
                      <a:endParaRPr lang="de-DE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de-DE" sz="1600" b="0" dirty="0">
                          <a:solidFill>
                            <a:schemeClr val="tx1"/>
                          </a:solidFill>
                          <a:effectLst/>
                        </a:rPr>
                        <a:t>Barack Obama: Obamas Rede im Wortlaut. „Das ist euer aller Sieg“ (05.11.2008). Spiegel Ausland. In: https://www.spiegel.de/politik/ausland/obamas-rede-im-wortlaut-das-ist-euer-aller-sieg-a-588507.html (Stand: 02.09.2022)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949999"/>
                  </a:ext>
                </a:extLst>
              </a:tr>
            </a:tbl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D16C4F8D-C405-0FE0-36E8-6403C4E195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650741"/>
              </p:ext>
            </p:extLst>
          </p:nvPr>
        </p:nvGraphicFramePr>
        <p:xfrm>
          <a:off x="4815840" y="4002921"/>
          <a:ext cx="7193280" cy="975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8960">
                  <a:extLst>
                    <a:ext uri="{9D8B030D-6E8A-4147-A177-3AD203B41FA5}">
                      <a16:colId xmlns:a16="http://schemas.microsoft.com/office/drawing/2014/main" val="773040038"/>
                    </a:ext>
                  </a:extLst>
                </a:gridCol>
                <a:gridCol w="5354320">
                  <a:extLst>
                    <a:ext uri="{9D8B030D-6E8A-4147-A177-3AD203B41FA5}">
                      <a16:colId xmlns:a16="http://schemas.microsoft.com/office/drawing/2014/main" val="955779170"/>
                    </a:ext>
                  </a:extLst>
                </a:gridCol>
              </a:tblGrid>
              <a:tr h="65595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de-DE" sz="1600" b="0" dirty="0" err="1">
                          <a:solidFill>
                            <a:schemeClr val="tx1"/>
                          </a:solidFill>
                          <a:effectLst/>
                        </a:rPr>
                        <a:t>Pangambam</a:t>
                      </a:r>
                      <a:r>
                        <a:rPr lang="de-DE" sz="1600" b="0" dirty="0">
                          <a:solidFill>
                            <a:schemeClr val="tx1"/>
                          </a:solidFill>
                          <a:effectLst/>
                        </a:rPr>
                        <a:t>, 2018</a:t>
                      </a:r>
                      <a:endParaRPr lang="de-DE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de-DE" sz="1600" b="0" dirty="0" err="1">
                          <a:solidFill>
                            <a:schemeClr val="tx1"/>
                          </a:solidFill>
                          <a:effectLst/>
                        </a:rPr>
                        <a:t>Pangambam</a:t>
                      </a:r>
                      <a:r>
                        <a:rPr lang="de-DE" sz="1600" b="0" dirty="0">
                          <a:solidFill>
                            <a:schemeClr val="tx1"/>
                          </a:solidFill>
                          <a:effectLst/>
                        </a:rPr>
                        <a:t>, Singh S.: </a:t>
                      </a:r>
                      <a:r>
                        <a:rPr lang="de-DE" sz="1600" b="0" dirty="0" err="1">
                          <a:solidFill>
                            <a:schemeClr val="tx1"/>
                          </a:solidFill>
                          <a:effectLst/>
                        </a:rPr>
                        <a:t>Full</a:t>
                      </a:r>
                      <a:r>
                        <a:rPr lang="de-DE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600" b="0" dirty="0" err="1">
                          <a:solidFill>
                            <a:schemeClr val="tx1"/>
                          </a:solidFill>
                          <a:effectLst/>
                        </a:rPr>
                        <a:t>Transcript</a:t>
                      </a:r>
                      <a:r>
                        <a:rPr lang="de-DE" sz="1600" b="0" dirty="0">
                          <a:solidFill>
                            <a:schemeClr val="tx1"/>
                          </a:solidFill>
                          <a:effectLst/>
                        </a:rPr>
                        <a:t>: Steve Jobs‘ </a:t>
                      </a:r>
                      <a:r>
                        <a:rPr lang="de-DE" sz="1600" b="0" dirty="0" err="1">
                          <a:solidFill>
                            <a:schemeClr val="tx1"/>
                          </a:solidFill>
                          <a:effectLst/>
                        </a:rPr>
                        <a:t>Stay</a:t>
                      </a:r>
                      <a:r>
                        <a:rPr lang="de-DE" sz="1600" b="0" dirty="0">
                          <a:solidFill>
                            <a:schemeClr val="tx1"/>
                          </a:solidFill>
                          <a:effectLst/>
                        </a:rPr>
                        <a:t> Hungry, </a:t>
                      </a:r>
                      <a:r>
                        <a:rPr lang="de-DE" sz="1600" b="0" dirty="0" err="1">
                          <a:solidFill>
                            <a:schemeClr val="tx1"/>
                          </a:solidFill>
                          <a:effectLst/>
                        </a:rPr>
                        <a:t>Stay</a:t>
                      </a:r>
                      <a:r>
                        <a:rPr lang="de-DE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1600" b="0" dirty="0" err="1">
                          <a:solidFill>
                            <a:schemeClr val="tx1"/>
                          </a:solidFill>
                          <a:effectLst/>
                        </a:rPr>
                        <a:t>Foolish</a:t>
                      </a:r>
                      <a:r>
                        <a:rPr lang="de-DE" sz="1600" b="0" dirty="0">
                          <a:solidFill>
                            <a:schemeClr val="tx1"/>
                          </a:solidFill>
                          <a:effectLst/>
                        </a:rPr>
                        <a:t> Speech at Stanford (2005) (17.12.2018). In: https://singjupost.com/full-transcript-steve-jobs-stay-hungry-stay-foolish-speech-at-stanford-2005/ (Stand: 02.09.2022)</a:t>
                      </a:r>
                      <a:endParaRPr lang="de-DE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819286"/>
                  </a:ext>
                </a:extLst>
              </a:tr>
            </a:tbl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80BC723E-D016-FDE3-019D-9EC1030DC22B}"/>
              </a:ext>
            </a:extLst>
          </p:cNvPr>
          <p:cNvSpPr txBox="1"/>
          <p:nvPr/>
        </p:nvSpPr>
        <p:spPr>
          <a:xfrm>
            <a:off x="1717040" y="4681298"/>
            <a:ext cx="269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Alle vorhandenen Zitate sind aus den jeweiligen  Quellen/Reden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4554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B63CEE9-2B22-16C2-9159-E471A6CF9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2840" y="391812"/>
            <a:ext cx="9926320" cy="2387600"/>
          </a:xfrm>
        </p:spPr>
        <p:txBody>
          <a:bodyPr>
            <a:normAutofit/>
          </a:bodyPr>
          <a:lstStyle/>
          <a:p>
            <a:r>
              <a:rPr lang="de-DE" sz="5400" dirty="0"/>
              <a:t>Motivation als Instrument verschiedener Reden</a:t>
            </a: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9A63DDF0-6D4E-BF64-AA1F-DBB311B77A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42474"/>
            <a:ext cx="9144000" cy="1655762"/>
          </a:xfrm>
        </p:spPr>
        <p:txBody>
          <a:bodyPr/>
          <a:lstStyle/>
          <a:p>
            <a:r>
              <a:rPr lang="de-DE" dirty="0"/>
              <a:t>Vor verschiedenen Hintergründen, verglichen an ausgewählten Reden von Steve Jobs und Barack Obama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C365CF6-2063-656F-5DB6-F490F0537C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3" t="21593" r="28267" b="25570"/>
          <a:stretch/>
        </p:blipFill>
        <p:spPr>
          <a:xfrm>
            <a:off x="4423520" y="3667554"/>
            <a:ext cx="3263679" cy="2735572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53281F7-54B0-6D41-08D1-9713E850241E}"/>
              </a:ext>
            </a:extLst>
          </p:cNvPr>
          <p:cNvSpPr txBox="1"/>
          <p:nvPr/>
        </p:nvSpPr>
        <p:spPr>
          <a:xfrm>
            <a:off x="4464160" y="6403126"/>
            <a:ext cx="32636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Abb. 1: Symbol für Motivation</a:t>
            </a:r>
          </a:p>
        </p:txBody>
      </p:sp>
    </p:spTree>
    <p:extLst>
      <p:ext uri="{BB962C8B-B14F-4D97-AF65-F5344CB8AC3E}">
        <p14:creationId xmlns:p14="http://schemas.microsoft.com/office/powerpoint/2010/main" val="18687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81B25B6-A1BA-FD2F-F990-A3A35E7F8789}"/>
              </a:ext>
            </a:extLst>
          </p:cNvPr>
          <p:cNvSpPr txBox="1"/>
          <p:nvPr/>
        </p:nvSpPr>
        <p:spPr>
          <a:xfrm>
            <a:off x="763966" y="654705"/>
            <a:ext cx="4277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Emotionen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64071B2-45B9-26E6-4ADA-CA5CB8741DD6}"/>
              </a:ext>
            </a:extLst>
          </p:cNvPr>
          <p:cNvSpPr txBox="1"/>
          <p:nvPr/>
        </p:nvSpPr>
        <p:spPr>
          <a:xfrm>
            <a:off x="757844" y="1402275"/>
            <a:ext cx="4933048" cy="373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Sieben Basisemotionen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Aufmerksamkeitsfördernd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Unterstützend zum kreativen Gedächtnis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Einfachere Verarbeitung von Botschaften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Genauere Replizierung der Inhalte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Änderung der Enscheidungen durch Emotionen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Essentiell für die Funktionalität 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50F994F-1FFE-F7EA-1529-234F1753709D}"/>
              </a:ext>
            </a:extLst>
          </p:cNvPr>
          <p:cNvSpPr txBox="1"/>
          <p:nvPr/>
        </p:nvSpPr>
        <p:spPr>
          <a:xfrm>
            <a:off x="7373732" y="7700211"/>
            <a:ext cx="262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Überraschung </a:t>
            </a:r>
          </a:p>
          <a:p>
            <a:r>
              <a:rPr lang="de-DE" dirty="0"/>
              <a:t>Verachtung 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C986D3CE-C72D-DA1D-9EC8-022DE8BB3F78}"/>
              </a:ext>
            </a:extLst>
          </p:cNvPr>
          <p:cNvGrpSpPr/>
          <p:nvPr/>
        </p:nvGrpSpPr>
        <p:grpSpPr>
          <a:xfrm>
            <a:off x="5602544" y="1387496"/>
            <a:ext cx="2682575" cy="2939312"/>
            <a:chOff x="6372198" y="1395729"/>
            <a:chExt cx="2682575" cy="2939312"/>
          </a:xfrm>
        </p:grpSpPr>
        <p:pic>
          <p:nvPicPr>
            <p:cNvPr id="22" name="Grafik 21" descr="Ein Bild, das Maske, dunkel, blau enthält.&#10;&#10;Automatisch generierte Beschreibung">
              <a:extLst>
                <a:ext uri="{FF2B5EF4-FFF2-40B4-BE49-F238E27FC236}">
                  <a16:creationId xmlns:a16="http://schemas.microsoft.com/office/drawing/2014/main" id="{16E4110A-D402-3BBF-1BB1-F0A1D7C23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198" y="1395729"/>
              <a:ext cx="2682575" cy="2687053"/>
            </a:xfrm>
            <a:prstGeom prst="rect">
              <a:avLst/>
            </a:prstGeom>
          </p:spPr>
        </p:pic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8BB1FC9B-CB07-8673-1633-7634B6B41EF1}"/>
                </a:ext>
              </a:extLst>
            </p:cNvPr>
            <p:cNvSpPr txBox="1"/>
            <p:nvPr/>
          </p:nvSpPr>
          <p:spPr>
            <a:xfrm>
              <a:off x="6484828" y="3934931"/>
              <a:ext cx="23005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2: Trauer aus „Alles steht Kopf“ (2015)</a:t>
              </a:r>
            </a:p>
          </p:txBody>
        </p:sp>
      </p:grp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93C2496F-14EF-A1C5-15E1-DAEEFEB501EA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8BA0D71B-E435-1ADD-962D-CFABA1DA5F8A}"/>
              </a:ext>
            </a:extLst>
          </p:cNvPr>
          <p:cNvGrpSpPr/>
          <p:nvPr/>
        </p:nvGrpSpPr>
        <p:grpSpPr>
          <a:xfrm>
            <a:off x="9764555" y="1416934"/>
            <a:ext cx="2485613" cy="2641197"/>
            <a:chOff x="9949840" y="1332964"/>
            <a:chExt cx="2485613" cy="2641197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296ABEBF-698C-6F68-473E-5C04333FF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65364" y="1332964"/>
              <a:ext cx="1316847" cy="2477319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3510767D-BCF5-D0B6-FA66-A6C2666FDAF7}"/>
                </a:ext>
              </a:extLst>
            </p:cNvPr>
            <p:cNvSpPr txBox="1"/>
            <p:nvPr/>
          </p:nvSpPr>
          <p:spPr>
            <a:xfrm>
              <a:off x="9949840" y="3727940"/>
              <a:ext cx="248561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4: Freude aus „Alles steht Kopf“ (2015)</a:t>
              </a: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67123269-F63C-F3B7-AE11-52A03D64E559}"/>
              </a:ext>
            </a:extLst>
          </p:cNvPr>
          <p:cNvGrpSpPr/>
          <p:nvPr/>
        </p:nvGrpSpPr>
        <p:grpSpPr>
          <a:xfrm>
            <a:off x="6943831" y="3480147"/>
            <a:ext cx="2416466" cy="2933274"/>
            <a:chOff x="7147831" y="3538633"/>
            <a:chExt cx="2416466" cy="2933274"/>
          </a:xfrm>
        </p:grpSpPr>
        <p:pic>
          <p:nvPicPr>
            <p:cNvPr id="24" name="Grafik 23" descr="Ein Bild, das dunkel enthält.&#10;&#10;Automatisch generierte Beschreibung">
              <a:extLst>
                <a:ext uri="{FF2B5EF4-FFF2-40B4-BE49-F238E27FC236}">
                  <a16:creationId xmlns:a16="http://schemas.microsoft.com/office/drawing/2014/main" id="{C3952365-2F15-4A00-A15F-7484A11C4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5571" y="3538633"/>
              <a:ext cx="1551690" cy="2771182"/>
            </a:xfrm>
            <a:prstGeom prst="rect">
              <a:avLst/>
            </a:prstGeom>
          </p:spPr>
        </p:pic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463B856E-9770-76C7-6944-52E60504ADBC}"/>
                </a:ext>
              </a:extLst>
            </p:cNvPr>
            <p:cNvSpPr txBox="1"/>
            <p:nvPr/>
          </p:nvSpPr>
          <p:spPr>
            <a:xfrm>
              <a:off x="7147831" y="6225686"/>
              <a:ext cx="241646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6: Angst aus „Alles steht Kopf“ (2015)</a:t>
              </a: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ACB9123C-1BBB-8004-F8EF-79FF6721F5A5}"/>
              </a:ext>
            </a:extLst>
          </p:cNvPr>
          <p:cNvGrpSpPr/>
          <p:nvPr/>
        </p:nvGrpSpPr>
        <p:grpSpPr>
          <a:xfrm>
            <a:off x="8933260" y="3775793"/>
            <a:ext cx="2416467" cy="3070735"/>
            <a:chOff x="9129248" y="3392883"/>
            <a:chExt cx="2416467" cy="3070735"/>
          </a:xfrm>
        </p:grpSpPr>
        <p:pic>
          <p:nvPicPr>
            <p:cNvPr id="13" name="Grafik 12" descr="Ein Bild, das rot, Maske, dunkel, Puppe enthält.&#10;&#10;Automatisch generierte Beschreibung">
              <a:extLst>
                <a:ext uri="{FF2B5EF4-FFF2-40B4-BE49-F238E27FC236}">
                  <a16:creationId xmlns:a16="http://schemas.microsoft.com/office/drawing/2014/main" id="{1F612CF7-2372-7529-7B0C-37E8731A8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9249" y="3392883"/>
              <a:ext cx="2288625" cy="2932597"/>
            </a:xfrm>
            <a:prstGeom prst="rect">
              <a:avLst/>
            </a:prstGeom>
          </p:spPr>
        </p:pic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AC27270E-2E5C-35CA-5FA0-1BC682364388}"/>
                </a:ext>
              </a:extLst>
            </p:cNvPr>
            <p:cNvSpPr txBox="1"/>
            <p:nvPr/>
          </p:nvSpPr>
          <p:spPr>
            <a:xfrm>
              <a:off x="9129248" y="6217397"/>
              <a:ext cx="24164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5: Wut aus „Alles steht Kopf“ (2015)</a:t>
              </a:r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34A95396-1BD4-6224-4E37-B7AED8707216}"/>
              </a:ext>
            </a:extLst>
          </p:cNvPr>
          <p:cNvGrpSpPr/>
          <p:nvPr/>
        </p:nvGrpSpPr>
        <p:grpSpPr>
          <a:xfrm>
            <a:off x="7691704" y="654705"/>
            <a:ext cx="2682575" cy="2906253"/>
            <a:chOff x="8192564" y="944798"/>
            <a:chExt cx="2682575" cy="2906253"/>
          </a:xfrm>
        </p:grpSpPr>
        <p:pic>
          <p:nvPicPr>
            <p:cNvPr id="20" name="Grafik 19" descr="Ein Bild, das grün enthält.&#10;&#10;Automatisch generierte Beschreibung">
              <a:extLst>
                <a:ext uri="{FF2B5EF4-FFF2-40B4-BE49-F238E27FC236}">
                  <a16:creationId xmlns:a16="http://schemas.microsoft.com/office/drawing/2014/main" id="{FA5F64B8-8397-B969-8536-7AE9BA5B73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2564" y="944798"/>
              <a:ext cx="2343692" cy="2809033"/>
            </a:xfrm>
            <a:prstGeom prst="rect">
              <a:avLst/>
            </a:prstGeom>
          </p:spPr>
        </p:pic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542D5E9E-7B3B-F25E-95BF-83CE77C85BC6}"/>
                </a:ext>
              </a:extLst>
            </p:cNvPr>
            <p:cNvSpPr txBox="1"/>
            <p:nvPr/>
          </p:nvSpPr>
          <p:spPr>
            <a:xfrm>
              <a:off x="8532817" y="3604830"/>
              <a:ext cx="234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3: Ekel aus „Alles steht Kopf“ (2015)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4714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7606A91F-F602-5BF9-47A2-59F439870088}"/>
              </a:ext>
            </a:extLst>
          </p:cNvPr>
          <p:cNvSpPr txBox="1"/>
          <p:nvPr/>
        </p:nvSpPr>
        <p:spPr>
          <a:xfrm>
            <a:off x="774126" y="654705"/>
            <a:ext cx="4257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Bedürfnisse</a:t>
            </a:r>
            <a:r>
              <a:rPr lang="de-DE" dirty="0"/>
              <a:t> 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A721BDE-150E-CA8F-72F9-B520DD0C4F54}"/>
              </a:ext>
            </a:extLst>
          </p:cNvPr>
          <p:cNvSpPr txBox="1"/>
          <p:nvPr/>
        </p:nvSpPr>
        <p:spPr>
          <a:xfrm>
            <a:off x="774126" y="1329194"/>
            <a:ext cx="4933048" cy="419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Mangelempfinden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Diskrepanz zwischen dem Ist-Wert und dem Soll-Wert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Hierarchie der Bedürfnisse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In Reden werden alle angesprochen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Defizitbedürfnisse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Wachstumsbedürfnisse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Allein die Möglichkeit der Befriedigung motiviert 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ED2BF576-F7E8-A0E8-254C-EEB8B45B8606}"/>
              </a:ext>
            </a:extLst>
          </p:cNvPr>
          <p:cNvGrpSpPr/>
          <p:nvPr/>
        </p:nvGrpSpPr>
        <p:grpSpPr>
          <a:xfrm>
            <a:off x="5707174" y="1577023"/>
            <a:ext cx="6217193" cy="4410828"/>
            <a:chOff x="5707174" y="1577023"/>
            <a:chExt cx="6217193" cy="4410828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639A6373-D755-8293-848E-F40915B34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EEF3F7"/>
                </a:clrFrom>
                <a:clrTo>
                  <a:srgbClr val="EEF3F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174" y="1577023"/>
              <a:ext cx="6217193" cy="4146868"/>
            </a:xfrm>
            <a:prstGeom prst="rect">
              <a:avLst/>
            </a:prstGeom>
          </p:spPr>
        </p:pic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728A6F54-A56B-B9FA-088A-6B0A25614C79}"/>
                </a:ext>
              </a:extLst>
            </p:cNvPr>
            <p:cNvSpPr txBox="1"/>
            <p:nvPr/>
          </p:nvSpPr>
          <p:spPr>
            <a:xfrm>
              <a:off x="5707174" y="5741630"/>
              <a:ext cx="3281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7: Bedürfnispyramide nach Abraham Maslow</a:t>
              </a:r>
            </a:p>
          </p:txBody>
        </p:sp>
      </p:grp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0C9CB84C-4195-4DD2-9151-27E5CA9ED342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43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2845D01-7EA8-BF50-4EB7-0E10985F8F6F}"/>
              </a:ext>
            </a:extLst>
          </p:cNvPr>
          <p:cNvSpPr txBox="1"/>
          <p:nvPr/>
        </p:nvSpPr>
        <p:spPr>
          <a:xfrm>
            <a:off x="774126" y="654705"/>
            <a:ext cx="4277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Motive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7A11DEC-6596-2104-6F7C-4AC88C302BB0}"/>
              </a:ext>
            </a:extLst>
          </p:cNvPr>
          <p:cNvSpPr txBox="1"/>
          <p:nvPr/>
        </p:nvSpPr>
        <p:spPr>
          <a:xfrm>
            <a:off x="774126" y="1329194"/>
            <a:ext cx="4933048" cy="1429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Machtmotiv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Leistungsmotiv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Bindungsmotiv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3F5E3A1-6460-D438-2978-499D1E71FBA4}"/>
              </a:ext>
            </a:extLst>
          </p:cNvPr>
          <p:cNvSpPr txBox="1"/>
          <p:nvPr/>
        </p:nvSpPr>
        <p:spPr>
          <a:xfrm>
            <a:off x="1608582" y="2302782"/>
            <a:ext cx="24544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Drohen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Kritisieren, Fordern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Anerkennung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Kontrolle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Vorbildfunktion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3EBE4E4-5E34-FCEB-47A4-6619B47CA1FB}"/>
              </a:ext>
            </a:extLst>
          </p:cNvPr>
          <p:cNvSpPr txBox="1"/>
          <p:nvPr/>
        </p:nvSpPr>
        <p:spPr>
          <a:xfrm>
            <a:off x="4543642" y="4643966"/>
            <a:ext cx="28544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Positiv-optimistische Annahme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Besonderer Erfolg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Ständige Verbesserung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Stolz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FC8E9A1-B054-3749-D797-594F3702B7B2}"/>
              </a:ext>
            </a:extLst>
          </p:cNvPr>
          <p:cNvSpPr txBox="1"/>
          <p:nvPr/>
        </p:nvSpPr>
        <p:spPr>
          <a:xfrm>
            <a:off x="7832093" y="2302782"/>
            <a:ext cx="304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Harmonische  Beziehung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Soziale Nähe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Gruppenzugehörigkeit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Durch Angst oder Trauer angesprochen 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A86C040F-8CDC-56B9-F4D9-4F225C84BE7D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51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0.06471 0.0708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9" y="354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96296E-6 L 0.30742 0.3365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5" y="16829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35 2.59259E-6 L 0.57721 -0.0562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71" y="-282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1" build="allAtOnce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F5C8A27-5975-7EC3-0126-57CBD946498C}"/>
              </a:ext>
            </a:extLst>
          </p:cNvPr>
          <p:cNvSpPr txBox="1"/>
          <p:nvPr/>
        </p:nvSpPr>
        <p:spPr>
          <a:xfrm>
            <a:off x="763966" y="654705"/>
            <a:ext cx="3112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Zusammenfassung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A1E7307-99F4-5398-3B2A-75884F1F8B09}"/>
              </a:ext>
            </a:extLst>
          </p:cNvPr>
          <p:cNvSpPr txBox="1"/>
          <p:nvPr/>
        </p:nvSpPr>
        <p:spPr>
          <a:xfrm>
            <a:off x="763966" y="2069432"/>
            <a:ext cx="18508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Motive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Bedürfnisse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Emotionen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4BA158E-36F5-A59C-AB92-CB879DD9304A}"/>
              </a:ext>
            </a:extLst>
          </p:cNvPr>
          <p:cNvSpPr txBox="1"/>
          <p:nvPr/>
        </p:nvSpPr>
        <p:spPr>
          <a:xfrm>
            <a:off x="3298617" y="2403017"/>
            <a:ext cx="1850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Motivation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6FD6DC8-3D23-2B83-458D-40A0326CB4C0}"/>
              </a:ext>
            </a:extLst>
          </p:cNvPr>
          <p:cNvSpPr txBox="1"/>
          <p:nvPr/>
        </p:nvSpPr>
        <p:spPr>
          <a:xfrm>
            <a:off x="5807241" y="2069432"/>
            <a:ext cx="9297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Zug </a:t>
            </a:r>
          </a:p>
          <a:p>
            <a:endParaRPr lang="de-DE" sz="2000" dirty="0"/>
          </a:p>
          <a:p>
            <a:r>
              <a:rPr lang="de-DE" sz="2000" dirty="0"/>
              <a:t>Druck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1356FD0-7834-5E4A-5E51-66D79926C579}"/>
              </a:ext>
            </a:extLst>
          </p:cNvPr>
          <p:cNvSpPr txBox="1"/>
          <p:nvPr/>
        </p:nvSpPr>
        <p:spPr>
          <a:xfrm>
            <a:off x="1876926" y="4218523"/>
            <a:ext cx="2441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Zwei-Fakten-Theorie (Frederick Herzberg)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1A40EC2-DE0C-F872-5B0A-E87B9A2198F2}"/>
              </a:ext>
            </a:extLst>
          </p:cNvPr>
          <p:cNvSpPr txBox="1"/>
          <p:nvPr/>
        </p:nvSpPr>
        <p:spPr>
          <a:xfrm>
            <a:off x="7491661" y="3996393"/>
            <a:ext cx="24173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Maslowsche Bedürfnispyramide</a:t>
            </a:r>
          </a:p>
          <a:p>
            <a:r>
              <a:rPr lang="de-DE" sz="2000" dirty="0"/>
              <a:t>(Abraham Maslow)</a:t>
            </a:r>
          </a:p>
        </p:txBody>
      </p: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24D61EF2-DB48-2D98-C67B-4F0E71D16158}"/>
              </a:ext>
            </a:extLst>
          </p:cNvPr>
          <p:cNvGrpSpPr/>
          <p:nvPr/>
        </p:nvGrpSpPr>
        <p:grpSpPr>
          <a:xfrm>
            <a:off x="7842415" y="2102221"/>
            <a:ext cx="2635250" cy="1029036"/>
            <a:chOff x="7842415" y="2102221"/>
            <a:chExt cx="2635250" cy="1029036"/>
          </a:xfrm>
        </p:grpSpPr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73603798-6588-B702-09DD-3F853C2E2CA4}"/>
                </a:ext>
              </a:extLst>
            </p:cNvPr>
            <p:cNvSpPr txBox="1"/>
            <p:nvPr/>
          </p:nvSpPr>
          <p:spPr>
            <a:xfrm>
              <a:off x="7844235" y="2731147"/>
              <a:ext cx="26334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Intrinsische Motivation  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C35F4F95-29B3-A933-3DFE-5FD8ADE64C97}"/>
                </a:ext>
              </a:extLst>
            </p:cNvPr>
            <p:cNvSpPr txBox="1"/>
            <p:nvPr/>
          </p:nvSpPr>
          <p:spPr>
            <a:xfrm>
              <a:off x="7842415" y="2102221"/>
              <a:ext cx="26352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/>
                <a:t>Extrinsische Motivation</a:t>
              </a:r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FF5C17A1-A17C-E0C6-3B66-E1CF5DD79DAC}"/>
              </a:ext>
            </a:extLst>
          </p:cNvPr>
          <p:cNvGrpSpPr/>
          <p:nvPr/>
        </p:nvGrpSpPr>
        <p:grpSpPr>
          <a:xfrm>
            <a:off x="2223436" y="2261937"/>
            <a:ext cx="1049153" cy="625642"/>
            <a:chOff x="2223436" y="2261937"/>
            <a:chExt cx="1049153" cy="625642"/>
          </a:xfrm>
        </p:grpSpPr>
        <p:cxnSp>
          <p:nvCxnSpPr>
            <p:cNvPr id="18" name="Gerade Verbindung mit Pfeil 17">
              <a:extLst>
                <a:ext uri="{FF2B5EF4-FFF2-40B4-BE49-F238E27FC236}">
                  <a16:creationId xmlns:a16="http://schemas.microsoft.com/office/drawing/2014/main" id="{5279B605-FCC0-4BDF-6DA4-E6749AC89BD6}"/>
                </a:ext>
              </a:extLst>
            </p:cNvPr>
            <p:cNvCxnSpPr>
              <a:cxnSpLocks/>
            </p:cNvCxnSpPr>
            <p:nvPr/>
          </p:nvCxnSpPr>
          <p:spPr>
            <a:xfrm>
              <a:off x="2223436" y="2261937"/>
              <a:ext cx="1049153" cy="24039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mit Pfeil 20">
              <a:extLst>
                <a:ext uri="{FF2B5EF4-FFF2-40B4-BE49-F238E27FC236}">
                  <a16:creationId xmlns:a16="http://schemas.microsoft.com/office/drawing/2014/main" id="{9199E450-3D59-3CEF-5807-D2F58F3A95E7}"/>
                </a:ext>
              </a:extLst>
            </p:cNvPr>
            <p:cNvCxnSpPr/>
            <p:nvPr/>
          </p:nvCxnSpPr>
          <p:spPr>
            <a:xfrm>
              <a:off x="2502568" y="2639477"/>
              <a:ext cx="64489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mit Pfeil 22">
              <a:extLst>
                <a:ext uri="{FF2B5EF4-FFF2-40B4-BE49-F238E27FC236}">
                  <a16:creationId xmlns:a16="http://schemas.microsoft.com/office/drawing/2014/main" id="{24842FEA-74CC-D862-9E2F-77BAC5A8EBD7}"/>
                </a:ext>
              </a:extLst>
            </p:cNvPr>
            <p:cNvCxnSpPr/>
            <p:nvPr/>
          </p:nvCxnSpPr>
          <p:spPr>
            <a:xfrm flipV="1">
              <a:off x="2502568" y="2731147"/>
              <a:ext cx="770021" cy="1564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E4F9563F-AB52-9F5A-33D1-D1B4E30FE986}"/>
              </a:ext>
            </a:extLst>
          </p:cNvPr>
          <p:cNvGrpSpPr/>
          <p:nvPr/>
        </p:nvGrpSpPr>
        <p:grpSpPr>
          <a:xfrm>
            <a:off x="4886063" y="2302276"/>
            <a:ext cx="831343" cy="602414"/>
            <a:chOff x="4886063" y="2302276"/>
            <a:chExt cx="831343" cy="602414"/>
          </a:xfrm>
        </p:grpSpPr>
        <p:cxnSp>
          <p:nvCxnSpPr>
            <p:cNvPr id="25" name="Gerade Verbindung mit Pfeil 24">
              <a:extLst>
                <a:ext uri="{FF2B5EF4-FFF2-40B4-BE49-F238E27FC236}">
                  <a16:creationId xmlns:a16="http://schemas.microsoft.com/office/drawing/2014/main" id="{7DD2E541-9FB3-E06C-8C09-28E8B376A6E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86063" y="2302276"/>
              <a:ext cx="796050" cy="2749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mit Pfeil 26">
              <a:extLst>
                <a:ext uri="{FF2B5EF4-FFF2-40B4-BE49-F238E27FC236}">
                  <a16:creationId xmlns:a16="http://schemas.microsoft.com/office/drawing/2014/main" id="{C6EFCF9F-2366-F4CE-FAAF-C89D6CEDE417}"/>
                </a:ext>
              </a:extLst>
            </p:cNvPr>
            <p:cNvCxnSpPr>
              <a:cxnSpLocks/>
            </p:cNvCxnSpPr>
            <p:nvPr/>
          </p:nvCxnSpPr>
          <p:spPr>
            <a:xfrm>
              <a:off x="4892284" y="2708971"/>
              <a:ext cx="825122" cy="19571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26AB0724-052F-27D5-3C9B-7917E785750B}"/>
              </a:ext>
            </a:extLst>
          </p:cNvPr>
          <p:cNvGrpSpPr/>
          <p:nvPr/>
        </p:nvGrpSpPr>
        <p:grpSpPr>
          <a:xfrm>
            <a:off x="6642100" y="2302276"/>
            <a:ext cx="1076869" cy="622000"/>
            <a:chOff x="6642100" y="2302276"/>
            <a:chExt cx="1076869" cy="622000"/>
          </a:xfrm>
        </p:grpSpPr>
        <p:cxnSp>
          <p:nvCxnSpPr>
            <p:cNvPr id="29" name="Gerade Verbindung mit Pfeil 28">
              <a:extLst>
                <a:ext uri="{FF2B5EF4-FFF2-40B4-BE49-F238E27FC236}">
                  <a16:creationId xmlns:a16="http://schemas.microsoft.com/office/drawing/2014/main" id="{DA61B242-CF93-ED94-00E1-DF9CFC1A7561}"/>
                </a:ext>
              </a:extLst>
            </p:cNvPr>
            <p:cNvCxnSpPr>
              <a:cxnSpLocks/>
            </p:cNvCxnSpPr>
            <p:nvPr/>
          </p:nvCxnSpPr>
          <p:spPr>
            <a:xfrm>
              <a:off x="6642100" y="2302276"/>
              <a:ext cx="107686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mit Pfeil 30">
              <a:extLst>
                <a:ext uri="{FF2B5EF4-FFF2-40B4-BE49-F238E27FC236}">
                  <a16:creationId xmlns:a16="http://schemas.microsoft.com/office/drawing/2014/main" id="{0780EE80-2C77-66B1-C2D2-D2A93D7FEC7B}"/>
                </a:ext>
              </a:extLst>
            </p:cNvPr>
            <p:cNvCxnSpPr>
              <a:cxnSpLocks/>
            </p:cNvCxnSpPr>
            <p:nvPr/>
          </p:nvCxnSpPr>
          <p:spPr>
            <a:xfrm>
              <a:off x="6671733" y="2924276"/>
              <a:ext cx="10472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6EA66100-A78F-0752-EF91-C6A765E2BC5B}"/>
              </a:ext>
            </a:extLst>
          </p:cNvPr>
          <p:cNvCxnSpPr/>
          <p:nvPr/>
        </p:nvCxnSpPr>
        <p:spPr>
          <a:xfrm flipV="1">
            <a:off x="1786270" y="3970422"/>
            <a:ext cx="2562446" cy="126079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FC220C68-D64F-36E9-AB48-0E98A08B90A9}"/>
              </a:ext>
            </a:extLst>
          </p:cNvPr>
          <p:cNvCxnSpPr/>
          <p:nvPr/>
        </p:nvCxnSpPr>
        <p:spPr>
          <a:xfrm flipV="1">
            <a:off x="7195351" y="3942067"/>
            <a:ext cx="2562446" cy="126079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42D04AAB-3AC0-9FA5-C15D-ADA4A0678EB6}"/>
              </a:ext>
            </a:extLst>
          </p:cNvPr>
          <p:cNvGrpSpPr/>
          <p:nvPr/>
        </p:nvGrpSpPr>
        <p:grpSpPr>
          <a:xfrm>
            <a:off x="2964222" y="5567269"/>
            <a:ext cx="6263554" cy="565783"/>
            <a:chOff x="2912529" y="6012378"/>
            <a:chExt cx="6263554" cy="565783"/>
          </a:xfrm>
        </p:grpSpPr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EB564B49-0E2D-E52C-F9A2-68F2CE7FF5EF}"/>
                </a:ext>
              </a:extLst>
            </p:cNvPr>
            <p:cNvSpPr txBox="1"/>
            <p:nvPr/>
          </p:nvSpPr>
          <p:spPr>
            <a:xfrm>
              <a:off x="3015915" y="6032142"/>
              <a:ext cx="61601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dirty="0"/>
                <a:t>Motivation ist in der Theorie also gleich </a:t>
              </a:r>
            </a:p>
          </p:txBody>
        </p:sp>
        <p:sp>
          <p:nvSpPr>
            <p:cNvPr id="3" name="Halber Rahmen 2">
              <a:extLst>
                <a:ext uri="{FF2B5EF4-FFF2-40B4-BE49-F238E27FC236}">
                  <a16:creationId xmlns:a16="http://schemas.microsoft.com/office/drawing/2014/main" id="{1C07B2A9-4507-9C10-593F-FFF4E5DB0ACF}"/>
                </a:ext>
              </a:extLst>
            </p:cNvPr>
            <p:cNvSpPr/>
            <p:nvPr/>
          </p:nvSpPr>
          <p:spPr>
            <a:xfrm>
              <a:off x="2912529" y="6012378"/>
              <a:ext cx="720120" cy="284409"/>
            </a:xfrm>
            <a:prstGeom prst="halfFrame">
              <a:avLst>
                <a:gd name="adj1" fmla="val 9440"/>
                <a:gd name="adj2" fmla="val 11309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17" name="Halber Rahmen 16">
              <a:extLst>
                <a:ext uri="{FF2B5EF4-FFF2-40B4-BE49-F238E27FC236}">
                  <a16:creationId xmlns:a16="http://schemas.microsoft.com/office/drawing/2014/main" id="{51A6AFD9-5336-1B2B-2270-AC1F61A68469}"/>
                </a:ext>
              </a:extLst>
            </p:cNvPr>
            <p:cNvSpPr/>
            <p:nvPr/>
          </p:nvSpPr>
          <p:spPr>
            <a:xfrm flipH="1" flipV="1">
              <a:off x="8243912" y="6293752"/>
              <a:ext cx="720120" cy="284409"/>
            </a:xfrm>
            <a:prstGeom prst="halfFrame">
              <a:avLst>
                <a:gd name="adj1" fmla="val 9440"/>
                <a:gd name="adj2" fmla="val 11309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17F5F3C3-3029-C19F-1011-21EE56C7397A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7656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8B7F83-79C1-7C32-04C3-895B0B9A41F1}"/>
              </a:ext>
            </a:extLst>
          </p:cNvPr>
          <p:cNvSpPr txBox="1"/>
          <p:nvPr/>
        </p:nvSpPr>
        <p:spPr>
          <a:xfrm>
            <a:off x="763966" y="654705"/>
            <a:ext cx="19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Steve Jobs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59D04FD-07A5-3BF8-E063-C25AE8AAFC3E}"/>
              </a:ext>
            </a:extLst>
          </p:cNvPr>
          <p:cNvGrpSpPr/>
          <p:nvPr/>
        </p:nvGrpSpPr>
        <p:grpSpPr>
          <a:xfrm>
            <a:off x="1549400" y="1460251"/>
            <a:ext cx="9093200" cy="5230246"/>
            <a:chOff x="1549400" y="1460251"/>
            <a:chExt cx="9093200" cy="5230246"/>
          </a:xfrm>
        </p:grpSpPr>
        <p:pic>
          <p:nvPicPr>
            <p:cNvPr id="12" name="Grafik 11" descr="Ein Bild, das Person enthält.&#10;&#10;Automatisch generierte Beschreibung">
              <a:extLst>
                <a:ext uri="{FF2B5EF4-FFF2-40B4-BE49-F238E27FC236}">
                  <a16:creationId xmlns:a16="http://schemas.microsoft.com/office/drawing/2014/main" id="{F929FF52-71F6-41B8-DC75-2FB50E4534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750" r="831" b="1698"/>
            <a:stretch/>
          </p:blipFill>
          <p:spPr>
            <a:xfrm>
              <a:off x="1549400" y="1460251"/>
              <a:ext cx="9093200" cy="4927600"/>
            </a:xfrm>
            <a:prstGeom prst="rect">
              <a:avLst/>
            </a:prstGeom>
          </p:spPr>
        </p:pic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93B91128-E509-2D96-B8AA-2A4BEC1F67BE}"/>
                </a:ext>
              </a:extLst>
            </p:cNvPr>
            <p:cNvSpPr txBox="1"/>
            <p:nvPr/>
          </p:nvSpPr>
          <p:spPr>
            <a:xfrm>
              <a:off x="1549400" y="6444276"/>
              <a:ext cx="3556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Abb. 8: Steve Jobs in Stanford 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A98CD4C1-4492-1E9B-AB54-6B3E88A16C16}"/>
              </a:ext>
            </a:extLst>
          </p:cNvPr>
          <p:cNvCxnSpPr/>
          <p:nvPr/>
        </p:nvCxnSpPr>
        <p:spPr>
          <a:xfrm>
            <a:off x="-396240" y="1177925"/>
            <a:ext cx="136448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29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2864</Words>
  <Application>Microsoft Office PowerPoint</Application>
  <PresentationFormat>Breitbild</PresentationFormat>
  <Paragraphs>720</Paragraphs>
  <Slides>37</Slides>
  <Notes>0</Notes>
  <HiddenSlides>27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Wingdings</vt:lpstr>
      <vt:lpstr>Office</vt:lpstr>
      <vt:lpstr>PowerPoint-Präsentation</vt:lpstr>
      <vt:lpstr>PowerPoint-Präsentation</vt:lpstr>
      <vt:lpstr>3</vt:lpstr>
      <vt:lpstr>Motivation als Instrument verschiedener Reden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Mia Weid 32671</dc:creator>
  <cp:lastModifiedBy>Mia Weid 32671</cp:lastModifiedBy>
  <cp:revision>82</cp:revision>
  <dcterms:created xsi:type="dcterms:W3CDTF">2023-02-04T13:06:30Z</dcterms:created>
  <dcterms:modified xsi:type="dcterms:W3CDTF">2023-03-05T12:11:25Z</dcterms:modified>
</cp:coreProperties>
</file>